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9"/>
  </p:notes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37" r:id="rId70"/>
    <p:sldId id="339" r:id="rId71"/>
    <p:sldId id="338" r:id="rId72"/>
    <p:sldId id="325" r:id="rId73"/>
    <p:sldId id="340" r:id="rId74"/>
    <p:sldId id="348" r:id="rId75"/>
    <p:sldId id="326" r:id="rId76"/>
    <p:sldId id="341" r:id="rId77"/>
    <p:sldId id="349" r:id="rId78"/>
    <p:sldId id="328" r:id="rId79"/>
    <p:sldId id="351" r:id="rId80"/>
    <p:sldId id="330" r:id="rId81"/>
    <p:sldId id="352" r:id="rId82"/>
    <p:sldId id="332" r:id="rId83"/>
    <p:sldId id="361" r:id="rId84"/>
    <p:sldId id="362" r:id="rId85"/>
    <p:sldId id="353" r:id="rId86"/>
    <p:sldId id="354" r:id="rId87"/>
    <p:sldId id="343" r:id="rId88"/>
    <p:sldId id="344" r:id="rId89"/>
    <p:sldId id="345" r:id="rId90"/>
    <p:sldId id="355" r:id="rId91"/>
    <p:sldId id="356" r:id="rId92"/>
    <p:sldId id="357" r:id="rId93"/>
    <p:sldId id="363" r:id="rId94"/>
    <p:sldId id="334" r:id="rId95"/>
    <p:sldId id="335" r:id="rId96"/>
    <p:sldId id="360" r:id="rId97"/>
    <p:sldId id="336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99"/>
    <a:srgbClr val="FF0000"/>
    <a:srgbClr val="FF3300"/>
    <a:srgbClr val="A7A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1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A2BDCD-3A0A-4948-B75D-23CB656079BA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B5C8A4-45CF-42D8-A2C1-9D9A34A4B8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0868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5C8A4-45CF-42D8-A2C1-9D9A34A4B80B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877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8D0A2-744E-465C-8C45-094815B92088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CAF71-BCA4-4F28-9A63-B2098F4A22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8502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8D0A2-744E-465C-8C45-094815B92088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CAF71-BCA4-4F28-9A63-B2098F4A22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3389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8D0A2-744E-465C-8C45-094815B92088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CAF71-BCA4-4F28-9A63-B2098F4A22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1048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8D0A2-744E-465C-8C45-094815B92088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CAF71-BCA4-4F28-9A63-B2098F4A22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4899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8D0A2-744E-465C-8C45-094815B92088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CAF71-BCA4-4F28-9A63-B2098F4A22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6471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8D0A2-744E-465C-8C45-094815B92088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CAF71-BCA4-4F28-9A63-B2098F4A22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1559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8D0A2-744E-465C-8C45-094815B92088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CAF71-BCA4-4F28-9A63-B2098F4A22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6313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8D0A2-744E-465C-8C45-094815B92088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CAF71-BCA4-4F28-9A63-B2098F4A22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2248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8D0A2-744E-465C-8C45-094815B92088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CAF71-BCA4-4F28-9A63-B2098F4A22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2559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8D0A2-744E-465C-8C45-094815B92088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CAF71-BCA4-4F28-9A63-B2098F4A22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4507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8D0A2-744E-465C-8C45-094815B92088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CAF71-BCA4-4F28-9A63-B2098F4A22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6419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8D0A2-744E-465C-8C45-094815B92088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DCAF71-BCA4-4F28-9A63-B2098F4A22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5542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6.png"/><Relationship Id="rId4" Type="http://schemas.openxmlformats.org/officeDocument/2006/relationships/image" Target="../media/image8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9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8612" y="5065078"/>
            <a:ext cx="9144000" cy="1655762"/>
          </a:xfrm>
        </p:spPr>
        <p:txBody>
          <a:bodyPr>
            <a:normAutofit/>
          </a:bodyPr>
          <a:lstStyle/>
          <a:p>
            <a:r>
              <a:rPr lang="en-US" sz="8000" dirty="0" smtClean="0"/>
              <a:t>Aura ++</a:t>
            </a:r>
            <a:endParaRPr lang="en-IN" sz="8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5" t="11983" r="24641" b="17654"/>
          <a:stretch/>
        </p:blipFill>
        <p:spPr>
          <a:xfrm>
            <a:off x="3136392" y="0"/>
            <a:ext cx="5468112" cy="471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44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906" y="317456"/>
            <a:ext cx="5564454" cy="900294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rgbClr val="FF0000"/>
                </a:solidFill>
              </a:rPr>
              <a:t>First API</a:t>
            </a:r>
            <a:endParaRPr lang="en-IN" sz="5400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" y="1406889"/>
            <a:ext cx="9605586" cy="39984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6725" r="31512" b="12811"/>
          <a:stretch/>
        </p:blipFill>
        <p:spPr>
          <a:xfrm>
            <a:off x="0" y="5067572"/>
            <a:ext cx="6393085" cy="12070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1424" y="4121854"/>
            <a:ext cx="5218650" cy="2152726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20774802">
            <a:off x="2901977" y="5235757"/>
            <a:ext cx="6212456" cy="199242"/>
          </a:xfrm>
          <a:prstGeom prst="rightArrow">
            <a:avLst/>
          </a:prstGeom>
          <a:noFill/>
          <a:ln>
            <a:solidFill>
              <a:srgbClr val="92D05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616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 err="1" smtClean="0">
                <a:solidFill>
                  <a:srgbClr val="92D050"/>
                </a:solidFill>
              </a:rPr>
              <a:t>Mongodb</a:t>
            </a:r>
            <a:r>
              <a:rPr lang="en-US" dirty="0" smtClean="0">
                <a:solidFill>
                  <a:srgbClr val="92D050"/>
                </a:solidFill>
              </a:rPr>
              <a:t> database working</a:t>
            </a:r>
            <a:endParaRPr lang="en-IN" dirty="0">
              <a:solidFill>
                <a:srgbClr val="92D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810" y="1423289"/>
            <a:ext cx="10410430" cy="512660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700784" y="3639312"/>
            <a:ext cx="1335024" cy="667512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Down Arrow 5"/>
          <p:cNvSpPr/>
          <p:nvPr/>
        </p:nvSpPr>
        <p:spPr>
          <a:xfrm>
            <a:off x="2142744" y="1193451"/>
            <a:ext cx="417576" cy="2445861"/>
          </a:xfrm>
          <a:prstGeom prst="down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451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3745" y="533765"/>
            <a:ext cx="9135407" cy="6539310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 rot="2983812">
            <a:off x="8362565" y="1530236"/>
            <a:ext cx="274137" cy="173736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ounded Rectangle 5"/>
          <p:cNvSpPr/>
          <p:nvPr/>
        </p:nvSpPr>
        <p:spPr>
          <a:xfrm>
            <a:off x="8881872" y="1600201"/>
            <a:ext cx="3310128" cy="39780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smtClean="0">
              <a:solidFill>
                <a:srgbClr val="92D050"/>
              </a:solidFill>
            </a:endParaRPr>
          </a:p>
          <a:p>
            <a:pPr algn="ctr"/>
            <a:r>
              <a:rPr lang="en-US" sz="2400" dirty="0" smtClean="0">
                <a:solidFill>
                  <a:srgbClr val="92D050"/>
                </a:solidFill>
              </a:rPr>
              <a:t>Write name of project</a:t>
            </a: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614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18" y="1180331"/>
            <a:ext cx="7554742" cy="529083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903720" y="5047488"/>
            <a:ext cx="1929384" cy="923544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382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68680"/>
            <a:ext cx="8215934" cy="466433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077362" y="4268032"/>
            <a:ext cx="2103120" cy="758952"/>
          </a:xfrm>
          <a:prstGeom prst="ellipse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920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9" t="5989" b="41370"/>
          <a:stretch/>
        </p:blipFill>
        <p:spPr>
          <a:xfrm>
            <a:off x="210312" y="100584"/>
            <a:ext cx="8407387" cy="22905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" y="2306175"/>
            <a:ext cx="9465552" cy="478956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294376" y="685800"/>
            <a:ext cx="2432304" cy="1837944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/>
          <p:cNvSpPr/>
          <p:nvPr/>
        </p:nvSpPr>
        <p:spPr>
          <a:xfrm>
            <a:off x="7072884" y="6510528"/>
            <a:ext cx="1307592" cy="694944"/>
          </a:xfrm>
          <a:prstGeom prst="ellipse">
            <a:avLst/>
          </a:prstGeom>
          <a:noFill/>
          <a:ln>
            <a:solidFill>
              <a:srgbClr val="92D05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806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4840"/>
            <a:ext cx="8744712" cy="661628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307592" y="4407408"/>
            <a:ext cx="2944368" cy="484632"/>
          </a:xfrm>
          <a:prstGeom prst="ellipse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4175760" y="4407408"/>
            <a:ext cx="2944368" cy="484632"/>
          </a:xfrm>
          <a:prstGeom prst="ellipse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783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695" y="207137"/>
            <a:ext cx="7208545" cy="637599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838200" y="4050792"/>
            <a:ext cx="5452872" cy="393192"/>
          </a:xfrm>
          <a:prstGeom prst="roundRect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285232" y="3072384"/>
            <a:ext cx="4160520" cy="97840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81744" y="2487191"/>
            <a:ext cx="2322049" cy="181588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We will write </a:t>
            </a:r>
          </a:p>
          <a:p>
            <a:r>
              <a:rPr lang="en-US" sz="2800" dirty="0" smtClean="0"/>
              <a:t>This in </a:t>
            </a:r>
          </a:p>
          <a:p>
            <a:r>
              <a:rPr lang="en-US" sz="2800" dirty="0" smtClean="0"/>
              <a:t>Environment variables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21544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</a:t>
            </a:r>
            <a:r>
              <a:rPr lang="en-US" dirty="0" err="1" smtClean="0"/>
              <a:t>env</a:t>
            </a:r>
            <a:r>
              <a:rPr lang="en-US" dirty="0" smtClean="0"/>
              <a:t> file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75647"/>
          <a:stretch/>
        </p:blipFill>
        <p:spPr>
          <a:xfrm>
            <a:off x="692324" y="1374201"/>
            <a:ext cx="2498931" cy="483496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838200" y="3941064"/>
            <a:ext cx="862584" cy="246888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/>
          <p:cNvCxnSpPr>
            <a:stCxn id="5" idx="6"/>
          </p:cNvCxnSpPr>
          <p:nvPr/>
        </p:nvCxnSpPr>
        <p:spPr>
          <a:xfrm flipV="1">
            <a:off x="1700784" y="3374136"/>
            <a:ext cx="4123944" cy="69037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58384" y="2681638"/>
            <a:ext cx="6727611" cy="1384995"/>
          </a:xfrm>
          <a:prstGeom prst="rect">
            <a:avLst/>
          </a:prstGeom>
          <a:solidFill>
            <a:srgbClr val="FFFF00"/>
          </a:solidFill>
          <a:ln>
            <a:solidFill>
              <a:srgbClr val="92D050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Npm</a:t>
            </a:r>
            <a:r>
              <a:rPr lang="en-US" sz="2800" dirty="0" smtClean="0"/>
              <a:t> I </a:t>
            </a:r>
            <a:r>
              <a:rPr lang="en-US" sz="2800" dirty="0" err="1" smtClean="0"/>
              <a:t>dotenv</a:t>
            </a:r>
            <a:r>
              <a:rPr lang="en-US" sz="2800" dirty="0" smtClean="0"/>
              <a:t> to install it</a:t>
            </a:r>
          </a:p>
          <a:p>
            <a:r>
              <a:rPr lang="en-US" sz="2800" dirty="0" smtClean="0"/>
              <a:t>Then in this folder we can write environment</a:t>
            </a:r>
          </a:p>
          <a:p>
            <a:r>
              <a:rPr lang="en-US" sz="2800" dirty="0" smtClean="0"/>
              <a:t>Variables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34629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139"/>
          <a:stretch/>
        </p:blipFill>
        <p:spPr>
          <a:xfrm>
            <a:off x="171116" y="587817"/>
            <a:ext cx="8195368" cy="456025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770632" y="3145536"/>
            <a:ext cx="2276856" cy="43891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074920" y="2935224"/>
            <a:ext cx="3794760" cy="393192"/>
          </a:xfrm>
          <a:prstGeom prst="straightConnector1">
            <a:avLst/>
          </a:prstGeom>
          <a:ln w="76200">
            <a:tailEnd type="triangle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897112" y="2196560"/>
            <a:ext cx="2742354" cy="1477328"/>
          </a:xfrm>
          <a:prstGeom prst="rect">
            <a:avLst/>
          </a:prstGeom>
          <a:solidFill>
            <a:srgbClr val="FFC000"/>
          </a:solidFill>
          <a:ln>
            <a:solidFill>
              <a:srgbClr val="92D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Here we have imported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the </a:t>
            </a:r>
            <a:r>
              <a:rPr lang="en-US" dirty="0" err="1" smtClean="0">
                <a:solidFill>
                  <a:srgbClr val="FF0000"/>
                </a:solidFill>
              </a:rPr>
              <a:t>dotenv</a:t>
            </a:r>
            <a:r>
              <a:rPr lang="en-US" dirty="0" smtClean="0">
                <a:solidFill>
                  <a:srgbClr val="FF0000"/>
                </a:solidFill>
              </a:rPr>
              <a:t> file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It should be at the top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So that all variables should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Load properly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655160" y="3807140"/>
            <a:ext cx="1432208" cy="310896"/>
          </a:xfrm>
          <a:prstGeom prst="roundRect">
            <a:avLst/>
          </a:prstGeom>
          <a:noFill/>
          <a:ln>
            <a:solidFill>
              <a:srgbClr val="C0000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090672" y="4105656"/>
            <a:ext cx="18288" cy="1527048"/>
          </a:xfrm>
          <a:prstGeom prst="straightConnector1">
            <a:avLst/>
          </a:prstGeom>
          <a:ln w="76200">
            <a:tailEnd type="triangle"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340864" y="5700900"/>
            <a:ext cx="3670941" cy="369332"/>
          </a:xfrm>
          <a:prstGeom prst="rect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It will load the environment variables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556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59" y="3810699"/>
            <a:ext cx="9144000" cy="2387600"/>
          </a:xfrm>
        </p:spPr>
        <p:txBody>
          <a:bodyPr/>
          <a:lstStyle/>
          <a:p>
            <a:r>
              <a:rPr lang="en-US" dirty="0" smtClean="0"/>
              <a:t>Step1: </a:t>
            </a:r>
            <a:r>
              <a:rPr lang="en-US" dirty="0" err="1" smtClean="0"/>
              <a:t>npm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r>
              <a:rPr lang="en-US" dirty="0" smtClean="0"/>
              <a:t>-y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6091" y="6198299"/>
            <a:ext cx="9144000" cy="1655762"/>
          </a:xfrm>
        </p:spPr>
        <p:txBody>
          <a:bodyPr/>
          <a:lstStyle/>
          <a:p>
            <a:r>
              <a:rPr lang="en-US" dirty="0" smtClean="0"/>
              <a:t>We initialize the basic </a:t>
            </a:r>
            <a:r>
              <a:rPr lang="en-US" dirty="0" err="1" smtClean="0"/>
              <a:t>package.json</a:t>
            </a:r>
            <a:r>
              <a:rPr lang="en-US" dirty="0" smtClean="0"/>
              <a:t> file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86" y="95060"/>
            <a:ext cx="4828973" cy="495007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64592" y="2154937"/>
            <a:ext cx="3621024" cy="1475231"/>
          </a:xfrm>
          <a:prstGeom prst="ellipse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Arrow 5"/>
          <p:cNvSpPr/>
          <p:nvPr/>
        </p:nvSpPr>
        <p:spPr>
          <a:xfrm>
            <a:off x="3785616" y="2432304"/>
            <a:ext cx="3557016" cy="39319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ounded Rectangle 6"/>
          <p:cNvSpPr/>
          <p:nvPr/>
        </p:nvSpPr>
        <p:spPr>
          <a:xfrm>
            <a:off x="7342632" y="1253362"/>
            <a:ext cx="3749040" cy="263347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rgbClr val="C00000"/>
                </a:solidFill>
              </a:rPr>
              <a:t>Basic Files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18452772">
            <a:off x="6072079" y="4184900"/>
            <a:ext cx="2545197" cy="323748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96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0536" y="1865377"/>
            <a:ext cx="10515600" cy="3958400"/>
          </a:xfrm>
        </p:spPr>
        <p:txBody>
          <a:bodyPr>
            <a:normAutofit/>
          </a:bodyPr>
          <a:lstStyle/>
          <a:p>
            <a:r>
              <a:rPr lang="en-US" dirty="0" smtClean="0"/>
              <a:t>This is the way of accessing the variables of </a:t>
            </a:r>
            <a:br>
              <a:rPr lang="en-US" dirty="0" smtClean="0"/>
            </a:br>
            <a:r>
              <a:rPr lang="en-US" dirty="0" err="1" smtClean="0"/>
              <a:t>env</a:t>
            </a:r>
            <a:r>
              <a:rPr lang="en-US" dirty="0" smtClean="0"/>
              <a:t> file…</a:t>
            </a:r>
            <a:br>
              <a:rPr lang="en-US" dirty="0" smtClean="0"/>
            </a:br>
            <a:r>
              <a:rPr lang="en-US" dirty="0" err="1" smtClean="0">
                <a:solidFill>
                  <a:srgbClr val="FF0000"/>
                </a:solidFill>
              </a:rPr>
              <a:t>process.env.variable_name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here we have used || means if it is not available</a:t>
            </a:r>
            <a:br>
              <a:rPr lang="en-US" dirty="0" smtClean="0"/>
            </a:br>
            <a:r>
              <a:rPr lang="en-US" dirty="0" smtClean="0"/>
              <a:t>then use 5000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631" y="786408"/>
            <a:ext cx="9862177" cy="9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9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032" y="-46196"/>
            <a:ext cx="10515600" cy="831152"/>
          </a:xfrm>
        </p:spPr>
        <p:txBody>
          <a:bodyPr/>
          <a:lstStyle/>
          <a:p>
            <a:r>
              <a:rPr lang="en-US" dirty="0" smtClean="0"/>
              <a:t>Connecting with database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32" y="784956"/>
            <a:ext cx="9373201" cy="4850126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37032" y="2606040"/>
            <a:ext cx="1490472" cy="499142"/>
          </a:xfrm>
          <a:prstGeom prst="roundRect">
            <a:avLst/>
          </a:prstGeom>
          <a:noFill/>
          <a:ln w="76200">
            <a:solidFill>
              <a:srgbClr val="92D05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50976" y="3105182"/>
            <a:ext cx="18288" cy="311273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93776" y="6070731"/>
            <a:ext cx="6858737" cy="646331"/>
          </a:xfrm>
          <a:prstGeom prst="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Creating db.js file inside </a:t>
            </a:r>
            <a:r>
              <a:rPr lang="en-US" sz="3600" dirty="0" err="1" smtClean="0"/>
              <a:t>utils</a:t>
            </a:r>
            <a:r>
              <a:rPr lang="en-US" sz="3600" dirty="0" smtClean="0"/>
              <a:t> folder 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16136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941" t="6378" b="13558"/>
          <a:stretch/>
        </p:blipFill>
        <p:spPr>
          <a:xfrm>
            <a:off x="301751" y="689578"/>
            <a:ext cx="7662882" cy="534546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081528" y="1417320"/>
            <a:ext cx="5111496" cy="4572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93024" y="1225296"/>
            <a:ext cx="2314544" cy="738664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Npm</a:t>
            </a:r>
            <a:r>
              <a:rPr lang="en-US" sz="2400" dirty="0" smtClean="0"/>
              <a:t> I mongoose</a:t>
            </a:r>
          </a:p>
          <a:p>
            <a:endParaRPr lang="en-IN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926080" y="2742883"/>
            <a:ext cx="6035040" cy="24688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851392" y="2447806"/>
            <a:ext cx="2212016" cy="92333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Database connection </a:t>
            </a:r>
          </a:p>
          <a:p>
            <a:r>
              <a:rPr lang="en-US" dirty="0" smtClean="0"/>
              <a:t>Takes </a:t>
            </a:r>
            <a:r>
              <a:rPr lang="en-US" dirty="0" err="1" smtClean="0"/>
              <a:t>time..so</a:t>
            </a:r>
            <a:r>
              <a:rPr lang="en-US" dirty="0" smtClean="0"/>
              <a:t> using </a:t>
            </a:r>
          </a:p>
          <a:p>
            <a:r>
              <a:rPr lang="en-US" dirty="0" err="1" smtClean="0"/>
              <a:t>async</a:t>
            </a:r>
            <a:r>
              <a:rPr lang="en-US" dirty="0" smtClean="0"/>
              <a:t> and await</a:t>
            </a:r>
            <a:endParaRPr lang="en-IN" dirty="0"/>
          </a:p>
        </p:txBody>
      </p:sp>
      <p:sp>
        <p:nvSpPr>
          <p:cNvPr id="11" name="Oval 10"/>
          <p:cNvSpPr/>
          <p:nvPr/>
        </p:nvSpPr>
        <p:spPr>
          <a:xfrm>
            <a:off x="1033272" y="2895648"/>
            <a:ext cx="4096512" cy="466661"/>
          </a:xfrm>
          <a:prstGeom prst="ellipse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Arrow Connector 12"/>
          <p:cNvCxnSpPr>
            <a:stCxn id="11" idx="6"/>
          </p:cNvCxnSpPr>
          <p:nvPr/>
        </p:nvCxnSpPr>
        <p:spPr>
          <a:xfrm>
            <a:off x="5129784" y="3128979"/>
            <a:ext cx="3392424" cy="1241853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522208" y="4048375"/>
            <a:ext cx="2580835" cy="92333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This function will connect</a:t>
            </a:r>
          </a:p>
          <a:p>
            <a:r>
              <a:rPr lang="en-US" dirty="0" smtClean="0"/>
              <a:t>To the </a:t>
            </a:r>
            <a:r>
              <a:rPr lang="en-US" dirty="0" err="1" smtClean="0"/>
              <a:t>mongodb</a:t>
            </a:r>
            <a:r>
              <a:rPr lang="en-US" dirty="0" smtClean="0"/>
              <a:t> using </a:t>
            </a:r>
          </a:p>
          <a:p>
            <a:r>
              <a:rPr lang="en-US" dirty="0" err="1" smtClean="0"/>
              <a:t>url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64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261" r="22484" b="76601"/>
          <a:stretch/>
        </p:blipFill>
        <p:spPr>
          <a:xfrm>
            <a:off x="173735" y="1112393"/>
            <a:ext cx="5716711" cy="160337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5769864" y="1792224"/>
            <a:ext cx="1847088" cy="9144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533958" y="1556896"/>
            <a:ext cx="3462936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As the server is running..</a:t>
            </a:r>
          </a:p>
          <a:p>
            <a:r>
              <a:rPr lang="en-US" dirty="0" smtClean="0"/>
              <a:t>So we will write connect </a:t>
            </a:r>
            <a:r>
              <a:rPr lang="en-US" dirty="0" err="1" smtClean="0"/>
              <a:t>db</a:t>
            </a:r>
            <a:r>
              <a:rPr lang="en-US" dirty="0" smtClean="0"/>
              <a:t>() there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1045" t="70617"/>
          <a:stretch/>
        </p:blipFill>
        <p:spPr>
          <a:xfrm>
            <a:off x="-429769" y="3758184"/>
            <a:ext cx="9695195" cy="2351293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-192024" y="5440680"/>
            <a:ext cx="1865376" cy="475488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897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we will create models and schema for </a:t>
            </a:r>
            <a:r>
              <a:rPr lang="en-US" dirty="0" err="1" smtClean="0"/>
              <a:t>db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829" y="1590104"/>
            <a:ext cx="8443640" cy="461867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70829" y="3081052"/>
            <a:ext cx="1801368" cy="612648"/>
          </a:xfrm>
          <a:prstGeom prst="ellipse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/>
          <p:cNvCxnSpPr>
            <a:stCxn id="5" idx="6"/>
          </p:cNvCxnSpPr>
          <p:nvPr/>
        </p:nvCxnSpPr>
        <p:spPr>
          <a:xfrm flipV="1">
            <a:off x="2372197" y="3081052"/>
            <a:ext cx="7274723" cy="30632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646920" y="2787211"/>
            <a:ext cx="1721625" cy="1200329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Creating Models</a:t>
            </a:r>
          </a:p>
          <a:p>
            <a:r>
              <a:rPr lang="en-US" dirty="0" smtClean="0"/>
              <a:t>Folder to create</a:t>
            </a:r>
          </a:p>
          <a:p>
            <a:r>
              <a:rPr lang="en-US" dirty="0" smtClean="0"/>
              <a:t>User.model.js</a:t>
            </a:r>
          </a:p>
          <a:p>
            <a:r>
              <a:rPr lang="en-US" dirty="0" smtClean="0"/>
              <a:t>Schemas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251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296" y="-32196"/>
            <a:ext cx="10515600" cy="931736"/>
          </a:xfrm>
        </p:spPr>
        <p:txBody>
          <a:bodyPr/>
          <a:lstStyle/>
          <a:p>
            <a:r>
              <a:rPr lang="en-US" dirty="0" smtClean="0"/>
              <a:t>Creating the </a:t>
            </a:r>
            <a:r>
              <a:rPr lang="en-US" dirty="0" err="1" smtClean="0"/>
              <a:t>userSchema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2609"/>
          <a:stretch/>
        </p:blipFill>
        <p:spPr>
          <a:xfrm>
            <a:off x="218626" y="876228"/>
            <a:ext cx="5994236" cy="547406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4261104" y="1108332"/>
            <a:ext cx="3666744" cy="8761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837176" y="3122199"/>
            <a:ext cx="2813304" cy="99260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279249" y="1953008"/>
            <a:ext cx="3188095" cy="2161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927848" y="858738"/>
            <a:ext cx="2926250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Creating the user Schema </a:t>
            </a:r>
          </a:p>
          <a:p>
            <a:r>
              <a:rPr lang="en-US" dirty="0" smtClean="0"/>
              <a:t>With new </a:t>
            </a:r>
            <a:r>
              <a:rPr lang="en-US" dirty="0" err="1" smtClean="0"/>
              <a:t>mongoose.Schema</a:t>
            </a:r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8405897" y="1799776"/>
            <a:ext cx="2116285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This is the username</a:t>
            </a:r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7728915" y="2875311"/>
            <a:ext cx="3324115" cy="923330"/>
          </a:xfrm>
          <a:prstGeom prst="rect">
            <a:avLst/>
          </a:prstGeom>
          <a:solidFill>
            <a:srgbClr val="FFC000"/>
          </a:solidFill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Here we have used </a:t>
            </a:r>
            <a:r>
              <a:rPr lang="en-US" dirty="0" err="1" smtClean="0"/>
              <a:t>enum</a:t>
            </a:r>
            <a:endParaRPr lang="en-US" dirty="0" smtClean="0"/>
          </a:p>
          <a:p>
            <a:r>
              <a:rPr lang="en-US" dirty="0" smtClean="0"/>
              <a:t>Basically gender me 2 values </a:t>
            </a:r>
          </a:p>
          <a:p>
            <a:r>
              <a:rPr lang="en-US" dirty="0" err="1" smtClean="0"/>
              <a:t>Rakhege</a:t>
            </a:r>
            <a:r>
              <a:rPr lang="en-US" dirty="0" smtClean="0"/>
              <a:t>..and user choose from 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433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478" y="447420"/>
            <a:ext cx="6256337" cy="631113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4187952" y="1280160"/>
            <a:ext cx="3026664" cy="34747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479792" y="1097280"/>
            <a:ext cx="3901517" cy="1200329"/>
          </a:xfrm>
          <a:prstGeom prst="rect">
            <a:avLst/>
          </a:prstGeom>
          <a:solidFill>
            <a:srgbClr val="FFC000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This </a:t>
            </a:r>
            <a:r>
              <a:rPr lang="en-US" dirty="0" err="1" smtClean="0"/>
              <a:t>mongoose.Schema.Types.ObjectId</a:t>
            </a:r>
            <a:endParaRPr lang="en-US" dirty="0" smtClean="0"/>
          </a:p>
          <a:p>
            <a:r>
              <a:rPr lang="en-US" dirty="0" smtClean="0"/>
              <a:t>This is used to create the relation with </a:t>
            </a:r>
          </a:p>
          <a:p>
            <a:r>
              <a:rPr lang="en-US" dirty="0" smtClean="0"/>
              <a:t>Another document…</a:t>
            </a:r>
          </a:p>
          <a:p>
            <a:r>
              <a:rPr lang="en-US" dirty="0" smtClean="0"/>
              <a:t>Basically </a:t>
            </a:r>
            <a:r>
              <a:rPr lang="en-US" dirty="0" err="1" smtClean="0"/>
              <a:t>uski</a:t>
            </a:r>
            <a:r>
              <a:rPr lang="en-US" dirty="0" smtClean="0"/>
              <a:t> id k through create </a:t>
            </a:r>
            <a:r>
              <a:rPr lang="en-US" dirty="0" err="1" smtClean="0"/>
              <a:t>karega</a:t>
            </a:r>
            <a:endParaRPr lang="en-IN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569464" y="4791456"/>
            <a:ext cx="4645152" cy="539496"/>
          </a:xfrm>
          <a:prstGeom prst="straightConnector1">
            <a:avLst/>
          </a:prstGeom>
          <a:ln w="76200"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214616" y="4329791"/>
            <a:ext cx="4754880" cy="923330"/>
          </a:xfrm>
          <a:prstGeom prst="rect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This </a:t>
            </a:r>
            <a:r>
              <a:rPr lang="en-US" dirty="0" err="1" smtClean="0"/>
              <a:t>timestamps:true</a:t>
            </a:r>
            <a:r>
              <a:rPr lang="en-US" dirty="0" smtClean="0"/>
              <a:t> ye basically </a:t>
            </a:r>
            <a:r>
              <a:rPr lang="en-US" dirty="0" err="1" smtClean="0"/>
              <a:t>mongodb</a:t>
            </a:r>
            <a:r>
              <a:rPr lang="en-US" dirty="0" smtClean="0"/>
              <a:t> me</a:t>
            </a:r>
          </a:p>
          <a:p>
            <a:r>
              <a:rPr lang="en-US" dirty="0" err="1" smtClean="0"/>
              <a:t>createdAt</a:t>
            </a:r>
            <a:r>
              <a:rPr lang="en-US" dirty="0" smtClean="0"/>
              <a:t> and </a:t>
            </a:r>
            <a:r>
              <a:rPr lang="en-US" dirty="0" err="1" smtClean="0"/>
              <a:t>updatedAt</a:t>
            </a:r>
            <a:r>
              <a:rPr lang="en-US" dirty="0" smtClean="0"/>
              <a:t> filed create </a:t>
            </a:r>
            <a:r>
              <a:rPr lang="en-US" dirty="0" err="1" smtClean="0"/>
              <a:t>karega</a:t>
            </a:r>
            <a:endParaRPr lang="en-US" dirty="0" smtClean="0"/>
          </a:p>
          <a:p>
            <a:r>
              <a:rPr lang="en-US" dirty="0" err="1" smtClean="0"/>
              <a:t>Jissme</a:t>
            </a:r>
            <a:r>
              <a:rPr lang="en-US" dirty="0" smtClean="0"/>
              <a:t> </a:t>
            </a:r>
            <a:r>
              <a:rPr lang="en-US" dirty="0" err="1" smtClean="0"/>
              <a:t>hame</a:t>
            </a:r>
            <a:r>
              <a:rPr lang="en-US" dirty="0" smtClean="0"/>
              <a:t> </a:t>
            </a:r>
            <a:r>
              <a:rPr lang="en-US" dirty="0" err="1" smtClean="0"/>
              <a:t>pata</a:t>
            </a:r>
            <a:r>
              <a:rPr lang="en-US" dirty="0" smtClean="0"/>
              <a:t> lag </a:t>
            </a:r>
            <a:r>
              <a:rPr lang="en-US" dirty="0" err="1" smtClean="0"/>
              <a:t>jayega</a:t>
            </a:r>
            <a:r>
              <a:rPr lang="en-US" dirty="0" smtClean="0"/>
              <a:t> </a:t>
            </a:r>
            <a:r>
              <a:rPr lang="en-US" dirty="0" err="1" smtClean="0"/>
              <a:t>kab</a:t>
            </a:r>
            <a:r>
              <a:rPr lang="en-US" dirty="0" smtClean="0"/>
              <a:t> user </a:t>
            </a:r>
            <a:r>
              <a:rPr lang="en-US" dirty="0" err="1" smtClean="0"/>
              <a:t>aaya</a:t>
            </a:r>
            <a:r>
              <a:rPr lang="en-US" dirty="0" smtClean="0"/>
              <a:t> </a:t>
            </a:r>
            <a:r>
              <a:rPr lang="en-US" dirty="0" err="1" smtClean="0"/>
              <a:t>tha</a:t>
            </a:r>
            <a:endParaRPr lang="en-IN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5605272" y="6025896"/>
            <a:ext cx="1609344" cy="54864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287768" y="5619095"/>
            <a:ext cx="4431662" cy="92333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This will create user model and export it and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We can perform crud </a:t>
            </a:r>
            <a:r>
              <a:rPr lang="en-US" dirty="0" err="1" smtClean="0">
                <a:solidFill>
                  <a:srgbClr val="FFFF00"/>
                </a:solidFill>
              </a:rPr>
              <a:t>opertaions</a:t>
            </a:r>
            <a:r>
              <a:rPr lang="en-US" dirty="0" smtClean="0">
                <a:solidFill>
                  <a:srgbClr val="FFFF00"/>
                </a:solidFill>
              </a:rPr>
              <a:t> on that user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 model</a:t>
            </a:r>
            <a:endParaRPr lang="en-IN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31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post.model.js Schema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618"/>
          <a:stretch/>
        </p:blipFill>
        <p:spPr>
          <a:xfrm>
            <a:off x="630936" y="1514728"/>
            <a:ext cx="8228251" cy="525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2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comment Schema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7521"/>
          <a:stretch/>
        </p:blipFill>
        <p:spPr>
          <a:xfrm>
            <a:off x="204744" y="1801167"/>
            <a:ext cx="8152872" cy="313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7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till now we have developed basic social media model</a:t>
            </a:r>
          </a:p>
          <a:p>
            <a:r>
              <a:rPr lang="en-US" dirty="0" smtClean="0"/>
              <a:t>Now we are developing chat model</a:t>
            </a:r>
          </a:p>
          <a:p>
            <a:r>
              <a:rPr lang="en-US" dirty="0" smtClean="0"/>
              <a:t>Which has two schemas </a:t>
            </a:r>
          </a:p>
          <a:p>
            <a:r>
              <a:rPr lang="en-US" dirty="0" err="1" smtClean="0"/>
              <a:t>Kisne</a:t>
            </a:r>
            <a:r>
              <a:rPr lang="en-US" dirty="0" smtClean="0"/>
              <a:t> message </a:t>
            </a:r>
            <a:r>
              <a:rPr lang="en-US" dirty="0" err="1" smtClean="0"/>
              <a:t>kiya</a:t>
            </a:r>
            <a:r>
              <a:rPr lang="en-US" dirty="0" smtClean="0"/>
              <a:t> </a:t>
            </a:r>
            <a:r>
              <a:rPr lang="en-US" dirty="0" err="1" smtClean="0"/>
              <a:t>aur</a:t>
            </a:r>
            <a:r>
              <a:rPr lang="en-US" dirty="0" smtClean="0"/>
              <a:t> </a:t>
            </a:r>
            <a:r>
              <a:rPr lang="en-US" dirty="0" err="1" smtClean="0"/>
              <a:t>kya</a:t>
            </a:r>
            <a:r>
              <a:rPr lang="en-US" dirty="0" smtClean="0"/>
              <a:t> </a:t>
            </a:r>
            <a:r>
              <a:rPr lang="en-US" dirty="0" err="1" smtClean="0"/>
              <a:t>kya</a:t>
            </a:r>
            <a:r>
              <a:rPr lang="en-US" dirty="0" smtClean="0"/>
              <a:t> </a:t>
            </a:r>
            <a:r>
              <a:rPr lang="en-US" dirty="0" err="1" smtClean="0"/>
              <a:t>baate</a:t>
            </a:r>
            <a:r>
              <a:rPr lang="en-US" dirty="0" smtClean="0"/>
              <a:t> </a:t>
            </a:r>
            <a:r>
              <a:rPr lang="en-US" dirty="0" err="1" smtClean="0"/>
              <a:t>chal</a:t>
            </a:r>
            <a:r>
              <a:rPr lang="en-US" dirty="0" smtClean="0"/>
              <a:t> </a:t>
            </a:r>
            <a:r>
              <a:rPr lang="en-US" dirty="0" err="1" smtClean="0"/>
              <a:t>rahi</a:t>
            </a:r>
            <a:r>
              <a:rPr lang="en-US" dirty="0" smtClean="0"/>
              <a:t> </a:t>
            </a:r>
            <a:r>
              <a:rPr lang="en-US" dirty="0" err="1" smtClean="0"/>
              <a:t>hai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993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" y="4311152"/>
            <a:ext cx="11670791" cy="23876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Step2: </a:t>
            </a:r>
            <a:r>
              <a:rPr lang="en-US" sz="4000" dirty="0" err="1" smtClean="0"/>
              <a:t>npm</a:t>
            </a:r>
            <a:r>
              <a:rPr lang="en-US" sz="4000" dirty="0" smtClean="0"/>
              <a:t> </a:t>
            </a:r>
            <a:r>
              <a:rPr lang="en-US" sz="4000" dirty="0" err="1" smtClean="0"/>
              <a:t>i</a:t>
            </a:r>
            <a:r>
              <a:rPr lang="en-US" sz="4000" dirty="0" smtClean="0"/>
              <a:t> express mongoose </a:t>
            </a:r>
            <a:r>
              <a:rPr lang="en-US" sz="4000" dirty="0" err="1" smtClean="0"/>
              <a:t>dotenv</a:t>
            </a:r>
            <a:r>
              <a:rPr lang="en-US" sz="4000" dirty="0" smtClean="0"/>
              <a:t> </a:t>
            </a:r>
            <a:r>
              <a:rPr lang="en-US" sz="4000" dirty="0" err="1" smtClean="0"/>
              <a:t>cors</a:t>
            </a:r>
            <a:r>
              <a:rPr lang="en-US" sz="4000" dirty="0" smtClean="0"/>
              <a:t> </a:t>
            </a:r>
            <a:r>
              <a:rPr lang="en-US" sz="4000" dirty="0" err="1" smtClean="0"/>
              <a:t>bcryptjs</a:t>
            </a:r>
            <a:r>
              <a:rPr lang="en-US" sz="4000" dirty="0" smtClean="0"/>
              <a:t> </a:t>
            </a:r>
            <a:r>
              <a:rPr lang="en-US" sz="4000" dirty="0" err="1" smtClean="0"/>
              <a:t>jsonwebtoken</a:t>
            </a:r>
            <a:r>
              <a:rPr lang="en-US" sz="4000" dirty="0" smtClean="0"/>
              <a:t> </a:t>
            </a:r>
            <a:r>
              <a:rPr lang="en-US" sz="4000" dirty="0" err="1" smtClean="0"/>
              <a:t>nodemon</a:t>
            </a:r>
            <a:endParaRPr lang="en-IN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-124016"/>
            <a:ext cx="11402881" cy="55191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30552" y="4160520"/>
            <a:ext cx="6821424" cy="283464"/>
          </a:xfrm>
          <a:prstGeom prst="rect">
            <a:avLst/>
          </a:prstGeom>
          <a:noFill/>
          <a:ln w="6350"/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23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062" b="44239"/>
          <a:stretch/>
        </p:blipFill>
        <p:spPr>
          <a:xfrm>
            <a:off x="241468" y="252857"/>
            <a:ext cx="11343979" cy="45224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9859" y="5583933"/>
            <a:ext cx="10672281" cy="461665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Now we have created Message model which has sender id , receiver id and message</a:t>
            </a:r>
            <a:endParaRPr lang="en-IN" sz="2400" dirty="0"/>
          </a:p>
        </p:txBody>
      </p:sp>
      <p:sp>
        <p:nvSpPr>
          <p:cNvPr id="6" name="Oval 5"/>
          <p:cNvSpPr/>
          <p:nvPr/>
        </p:nvSpPr>
        <p:spPr>
          <a:xfrm>
            <a:off x="3968496" y="1690688"/>
            <a:ext cx="6208776" cy="586168"/>
          </a:xfrm>
          <a:prstGeom prst="ellipse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3968496" y="2578608"/>
            <a:ext cx="6208776" cy="581216"/>
          </a:xfrm>
          <a:prstGeom prst="ellipse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912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5358"/>
          <a:stretch/>
        </p:blipFill>
        <p:spPr>
          <a:xfrm>
            <a:off x="915096" y="270202"/>
            <a:ext cx="10048277" cy="4443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57080" y="5363852"/>
            <a:ext cx="8811387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sz="3600" dirty="0" smtClean="0"/>
              <a:t>Now this we have created conversation model</a:t>
            </a:r>
            <a:endParaRPr lang="en-IN" sz="3600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1176842" y="3632902"/>
            <a:ext cx="3260732" cy="20116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881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till now the database work is done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//now we are creating controllers folder</a:t>
            </a:r>
          </a:p>
          <a:p>
            <a:endParaRPr lang="en-US" dirty="0"/>
          </a:p>
          <a:p>
            <a:r>
              <a:rPr lang="en-US" dirty="0" smtClean="0"/>
              <a:t>First we are creating the register function in which the user register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56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092" y="197947"/>
            <a:ext cx="6590461" cy="313046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4160520" y="896112"/>
            <a:ext cx="3364992" cy="256032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626096" y="413480"/>
            <a:ext cx="4048159" cy="1477328"/>
          </a:xfrm>
          <a:prstGeom prst="rect">
            <a:avLst/>
          </a:prstGeom>
          <a:solidFill>
            <a:srgbClr val="92D050"/>
          </a:solidFill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Req.body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/>
              <a:t>– when we do form submission</a:t>
            </a:r>
          </a:p>
          <a:p>
            <a:r>
              <a:rPr lang="en-US" dirty="0" smtClean="0"/>
              <a:t>Then the data is in </a:t>
            </a:r>
            <a:r>
              <a:rPr lang="en-US" dirty="0" err="1" smtClean="0"/>
              <a:t>req</a:t>
            </a:r>
            <a:r>
              <a:rPr lang="en-US" dirty="0" smtClean="0"/>
              <a:t> …</a:t>
            </a:r>
          </a:p>
          <a:p>
            <a:r>
              <a:rPr lang="en-US" dirty="0" smtClean="0"/>
              <a:t>We can also </a:t>
            </a:r>
            <a:r>
              <a:rPr lang="en-US" dirty="0" err="1" smtClean="0"/>
              <a:t>destructure</a:t>
            </a:r>
            <a:r>
              <a:rPr lang="en-US" dirty="0" smtClean="0"/>
              <a:t> it with </a:t>
            </a:r>
          </a:p>
          <a:p>
            <a:r>
              <a:rPr lang="en-US" dirty="0" err="1" smtClean="0"/>
              <a:t>Req.body.username</a:t>
            </a:r>
            <a:endParaRPr lang="en-US" dirty="0" smtClean="0"/>
          </a:p>
          <a:p>
            <a:endParaRPr lang="en-IN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692322" y="2084832"/>
            <a:ext cx="4262958" cy="715804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955280" y="2598117"/>
            <a:ext cx="3496598" cy="1477328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This is the default thing..</a:t>
            </a:r>
          </a:p>
          <a:p>
            <a:r>
              <a:rPr lang="en-US" dirty="0" smtClean="0"/>
              <a:t>basically</a:t>
            </a:r>
            <a:endParaRPr lang="en-US" dirty="0"/>
          </a:p>
          <a:p>
            <a:r>
              <a:rPr lang="en-US" dirty="0" smtClean="0"/>
              <a:t>We are checking whether we have</a:t>
            </a:r>
          </a:p>
          <a:p>
            <a:r>
              <a:rPr lang="en-US" dirty="0" smtClean="0"/>
              <a:t>Received the username , password </a:t>
            </a:r>
          </a:p>
          <a:p>
            <a:r>
              <a:rPr lang="en-US" dirty="0" smtClean="0"/>
              <a:t>And email properly or not</a:t>
            </a:r>
            <a:endParaRPr lang="en-IN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40" y="4200193"/>
            <a:ext cx="7043093" cy="203021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3803904" y="4498848"/>
            <a:ext cx="4480560" cy="10058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271977" y="4498848"/>
            <a:ext cx="3402278" cy="923330"/>
          </a:xfrm>
          <a:prstGeom prst="rect">
            <a:avLst/>
          </a:prstGeom>
          <a:solidFill>
            <a:srgbClr val="FFFF00"/>
          </a:solidFill>
          <a:ln>
            <a:solidFill>
              <a:srgbClr val="00B0F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findOne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en-US" dirty="0" smtClean="0"/>
              <a:t>This will check if email exist in the </a:t>
            </a:r>
          </a:p>
          <a:p>
            <a:r>
              <a:rPr lang="en-US" dirty="0" err="1" smtClean="0"/>
              <a:t>Mongodb</a:t>
            </a:r>
            <a:r>
              <a:rPr lang="en-US" dirty="0" smtClean="0"/>
              <a:t> or not</a:t>
            </a:r>
            <a:endParaRPr lang="en-IN" dirty="0"/>
          </a:p>
        </p:txBody>
      </p:sp>
      <p:sp>
        <p:nvSpPr>
          <p:cNvPr id="17" name="Oval 16"/>
          <p:cNvSpPr/>
          <p:nvPr/>
        </p:nvSpPr>
        <p:spPr>
          <a:xfrm>
            <a:off x="3337560" y="978408"/>
            <a:ext cx="951745" cy="225503"/>
          </a:xfrm>
          <a:prstGeom prst="ellipse">
            <a:avLst/>
          </a:prstGeom>
          <a:noFill/>
          <a:ln>
            <a:solidFill>
              <a:srgbClr val="FFFF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077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Bcrypt</a:t>
            </a:r>
            <a:r>
              <a:rPr lang="en-US" dirty="0" smtClean="0"/>
              <a:t> --- Hashing Password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68" y="3016251"/>
            <a:ext cx="7956344" cy="192214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5294376" y="1690688"/>
            <a:ext cx="3950208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295436" y="1408176"/>
            <a:ext cx="2546044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b="1" i="1" u="sng" dirty="0" err="1" smtClean="0">
                <a:solidFill>
                  <a:srgbClr val="FF0000"/>
                </a:solidFill>
              </a:rPr>
              <a:t>Npm</a:t>
            </a:r>
            <a:r>
              <a:rPr lang="en-US" sz="2800" b="1" i="1" u="sng" dirty="0" smtClean="0">
                <a:solidFill>
                  <a:srgbClr val="FF0000"/>
                </a:solidFill>
              </a:rPr>
              <a:t> I </a:t>
            </a:r>
            <a:r>
              <a:rPr lang="en-US" sz="2800" b="1" i="1" u="sng" dirty="0" err="1" smtClean="0">
                <a:solidFill>
                  <a:srgbClr val="FF0000"/>
                </a:solidFill>
              </a:rPr>
              <a:t>bcrypt</a:t>
            </a:r>
            <a:endParaRPr lang="en-IN" sz="2800" b="1" i="1" u="sng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386" t="18701" r="22571" b="19382"/>
          <a:stretch/>
        </p:blipFill>
        <p:spPr>
          <a:xfrm>
            <a:off x="76768" y="1338167"/>
            <a:ext cx="6019232" cy="1216152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7781544" y="3246120"/>
            <a:ext cx="1463040" cy="10838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  <a:effectLst>
            <a:glow rad="228600">
              <a:schemeClr val="accent5">
                <a:satMod val="175000"/>
                <a:alpha val="40000"/>
              </a:schemeClr>
            </a:glo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244584" y="2733738"/>
            <a:ext cx="2819974" cy="1477328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bcrypt.hash</a:t>
            </a:r>
            <a:r>
              <a:rPr lang="en-US" dirty="0"/>
              <a:t>(password, 10) takes the plain </a:t>
            </a:r>
            <a:r>
              <a:rPr lang="en-US" dirty="0" smtClean="0"/>
              <a:t>password</a:t>
            </a:r>
          </a:p>
          <a:p>
            <a:r>
              <a:rPr lang="en-US" dirty="0" smtClean="0"/>
              <a:t> and </a:t>
            </a:r>
            <a:r>
              <a:rPr lang="en-US" dirty="0"/>
              <a:t>a "salt rounds" value (10 here).</a:t>
            </a:r>
          </a:p>
          <a:p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838200" y="5617628"/>
            <a:ext cx="6773329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92D050"/>
                  </a:solidFill>
                </a:ln>
              </a:rPr>
              <a:t>Salt rounds" means how many times </a:t>
            </a:r>
            <a:r>
              <a:rPr lang="en-US" dirty="0" err="1">
                <a:ln>
                  <a:solidFill>
                    <a:srgbClr val="92D050"/>
                  </a:solidFill>
                </a:ln>
              </a:rPr>
              <a:t>bcrypt</a:t>
            </a:r>
            <a:r>
              <a:rPr lang="en-US" dirty="0">
                <a:ln>
                  <a:solidFill>
                    <a:srgbClr val="92D050"/>
                  </a:solidFill>
                </a:ln>
              </a:rPr>
              <a:t> will process the password </a:t>
            </a:r>
            <a:endParaRPr lang="en-US" dirty="0" smtClean="0">
              <a:ln>
                <a:solidFill>
                  <a:srgbClr val="92D050"/>
                </a:solidFill>
              </a:ln>
            </a:endParaRPr>
          </a:p>
          <a:p>
            <a:r>
              <a:rPr lang="en-US" dirty="0" smtClean="0">
                <a:ln>
                  <a:solidFill>
                    <a:srgbClr val="92D050"/>
                  </a:solidFill>
                </a:ln>
              </a:rPr>
              <a:t>to </a:t>
            </a:r>
            <a:r>
              <a:rPr lang="en-US" dirty="0">
                <a:ln>
                  <a:solidFill>
                    <a:srgbClr val="92D050"/>
                  </a:solidFill>
                </a:ln>
              </a:rPr>
              <a:t>make the hash stronger. More rounds = more secure, but slower.</a:t>
            </a:r>
            <a:endParaRPr lang="en-IN" dirty="0">
              <a:ln>
                <a:solidFill>
                  <a:srgbClr val="92D05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02245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Bcrypt</a:t>
            </a:r>
            <a:r>
              <a:rPr lang="en-US" dirty="0" smtClean="0"/>
              <a:t> – compare method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5989"/>
          <a:stretch/>
        </p:blipFill>
        <p:spPr>
          <a:xfrm>
            <a:off x="234163" y="1539858"/>
            <a:ext cx="10638870" cy="82627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326903" y="1564849"/>
            <a:ext cx="5571241" cy="433633"/>
          </a:xfrm>
          <a:prstGeom prst="ellipse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7154944" y="2026763"/>
            <a:ext cx="56561" cy="159313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129699" y="3648174"/>
            <a:ext cx="6902018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This method will simply check the password which the user has entered</a:t>
            </a:r>
          </a:p>
          <a:p>
            <a:r>
              <a:rPr lang="en-US" dirty="0" smtClean="0"/>
              <a:t>Equals to the available password in the database or not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107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Token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checking that the user is authenticated or not</a:t>
            </a:r>
          </a:p>
          <a:p>
            <a:r>
              <a:rPr lang="en-US" dirty="0" smtClean="0"/>
              <a:t>// now we generate tokens</a:t>
            </a:r>
          </a:p>
          <a:p>
            <a:r>
              <a:rPr lang="en-US" dirty="0" smtClean="0"/>
              <a:t>Token is stored in cookie…until the user is logged in the site</a:t>
            </a:r>
          </a:p>
          <a:p>
            <a:r>
              <a:rPr lang="en-US" dirty="0" smtClean="0"/>
              <a:t>The token is stored in cookie…</a:t>
            </a:r>
          </a:p>
          <a:p>
            <a:r>
              <a:rPr lang="en-US" dirty="0" smtClean="0"/>
              <a:t>Basically cookie me token agar store </a:t>
            </a:r>
            <a:r>
              <a:rPr lang="en-US" dirty="0" err="1" smtClean="0"/>
              <a:t>hai</a:t>
            </a:r>
            <a:r>
              <a:rPr lang="en-US" dirty="0" smtClean="0"/>
              <a:t>..to user logged in </a:t>
            </a:r>
            <a:r>
              <a:rPr lang="en-US" dirty="0" err="1" smtClean="0"/>
              <a:t>hai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Token has a time limit – after that ..we will again log in the user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8363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48" y="100584"/>
            <a:ext cx="10515600" cy="730568"/>
          </a:xfrm>
        </p:spPr>
        <p:txBody>
          <a:bodyPr/>
          <a:lstStyle/>
          <a:p>
            <a:r>
              <a:rPr lang="en-US" dirty="0" smtClean="0"/>
              <a:t>Token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285" t="764" r="3597" b="91209"/>
          <a:stretch/>
        </p:blipFill>
        <p:spPr>
          <a:xfrm>
            <a:off x="127576" y="1176855"/>
            <a:ext cx="11589376" cy="4025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16398" y="231799"/>
            <a:ext cx="5742586" cy="523220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sz="2800" dirty="0">
                <a:ln>
                  <a:solidFill>
                    <a:schemeClr val="accent1"/>
                  </a:solidFill>
                </a:ln>
                <a:solidFill>
                  <a:srgbClr val="92D05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This will create a signed token</a:t>
            </a:r>
            <a:endParaRPr lang="en-IN" sz="2800" dirty="0">
              <a:ln>
                <a:solidFill>
                  <a:schemeClr val="accent1"/>
                </a:solidFill>
              </a:ln>
              <a:solidFill>
                <a:srgbClr val="92D05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Oval 6"/>
          <p:cNvSpPr/>
          <p:nvPr/>
        </p:nvSpPr>
        <p:spPr>
          <a:xfrm>
            <a:off x="2532888" y="1151605"/>
            <a:ext cx="1371600" cy="453079"/>
          </a:xfrm>
          <a:prstGeom prst="ellipse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ounded Rectangle 7"/>
          <p:cNvSpPr/>
          <p:nvPr/>
        </p:nvSpPr>
        <p:spPr>
          <a:xfrm>
            <a:off x="3904488" y="998668"/>
            <a:ext cx="2313432" cy="75895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008376" y="1792224"/>
            <a:ext cx="1060704" cy="28584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29768" y="2103323"/>
            <a:ext cx="4433137" cy="3693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reflection blurRad="6350" stA="52000" endA="300" endPos="3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Payload : it stores the user Unique id in token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217920" y="998668"/>
            <a:ext cx="2999232" cy="683828"/>
          </a:xfrm>
          <a:prstGeom prst="roundRect">
            <a:avLst/>
          </a:prstGeom>
          <a:noFill/>
          <a:ln>
            <a:solidFill>
              <a:srgbClr val="00B05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5586984" y="1757620"/>
            <a:ext cx="1880836" cy="135134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74920" y="3108960"/>
            <a:ext cx="4947344" cy="1200329"/>
          </a:xfrm>
          <a:prstGeom prst="rect">
            <a:avLst/>
          </a:prstGeom>
          <a:solidFill>
            <a:srgbClr val="92D050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process.env.SECRET_KEY</a:t>
            </a:r>
            <a:r>
              <a:rPr lang="en-US" dirty="0"/>
              <a:t> is the secret key used to sign (encrypt) the token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Only your server should know this key.</a:t>
            </a:r>
          </a:p>
          <a:p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1075504" y="4945594"/>
            <a:ext cx="4947344" cy="1200329"/>
          </a:xfrm>
          <a:prstGeom prst="rect">
            <a:avLst/>
          </a:prstGeom>
          <a:solidFill>
            <a:srgbClr val="00B0F0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process.env.SECRET_KEY</a:t>
            </a:r>
            <a:r>
              <a:rPr lang="en-US" dirty="0"/>
              <a:t> is the secret key used to sign (encrypt) the token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Only your server should know this key.</a:t>
            </a:r>
          </a:p>
          <a:p>
            <a:endParaRPr lang="en-IN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6022848" y="1682496"/>
            <a:ext cx="3903294" cy="3986784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9268214" y="1114043"/>
            <a:ext cx="2262370" cy="568453"/>
          </a:xfrm>
          <a:prstGeom prst="roundRect">
            <a:avLst/>
          </a:prstGeom>
          <a:noFill/>
          <a:ln>
            <a:solidFill>
              <a:srgbClr val="7030A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3008376" y="603504"/>
            <a:ext cx="1271016" cy="510539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31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851" r="60285"/>
          <a:stretch/>
        </p:blipFill>
        <p:spPr>
          <a:xfrm>
            <a:off x="365760" y="987552"/>
            <a:ext cx="5291227" cy="516181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5477256" y="1115568"/>
            <a:ext cx="1252728" cy="1828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729984" y="792402"/>
            <a:ext cx="5111496" cy="64633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b="0" i="0" dirty="0" err="1" smtClean="0">
                <a:solidFill>
                  <a:srgbClr val="00B050"/>
                </a:solidFill>
                <a:effectLst/>
                <a:latin typeface="Segoe WPC"/>
              </a:rPr>
              <a:t>res.cookie</a:t>
            </a:r>
            <a:r>
              <a:rPr lang="en-US" b="0" i="0" dirty="0" smtClean="0">
                <a:solidFill>
                  <a:srgbClr val="FF0000"/>
                </a:solidFill>
                <a:effectLst/>
                <a:latin typeface="Segoe WPC"/>
              </a:rPr>
              <a:t>("token", token, {...}) sets a cookie named "token" with the JWT value.</a:t>
            </a:r>
            <a:endParaRPr lang="en-US" b="0" i="0" dirty="0">
              <a:solidFill>
                <a:srgbClr val="FF0000"/>
              </a:solidFill>
              <a:effectLst/>
              <a:latin typeface="Segoe WPC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709928" y="987552"/>
            <a:ext cx="1636776" cy="384048"/>
          </a:xfrm>
          <a:prstGeom prst="ellipse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6729984" y="1761899"/>
            <a:ext cx="5111496" cy="646331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httpOnly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: true means JavaScript running in the browser cannot access this cookie (for security).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818376" y="2731396"/>
            <a:ext cx="5111496" cy="646331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samesite</a:t>
            </a:r>
            <a:r>
              <a:rPr lang="en-US" dirty="0"/>
              <a:t>: 'strict' helps prevent CSRF attacks by only sending the cookie for same-site requests.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425952" y="1533144"/>
            <a:ext cx="3304032" cy="341376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825240" y="1932432"/>
            <a:ext cx="3105912" cy="1122129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272" y="4047598"/>
            <a:ext cx="4286600" cy="2101764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2205279" y="5257800"/>
            <a:ext cx="5247081" cy="64008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1133856" y="5074920"/>
            <a:ext cx="941832" cy="320040"/>
          </a:xfrm>
          <a:prstGeom prst="ellipse">
            <a:avLst/>
          </a:prstGeom>
          <a:noFill/>
          <a:ln>
            <a:solidFill>
              <a:srgbClr val="00B050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680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64368" cy="214033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Logout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 simply set empty token ,</a:t>
            </a:r>
            <a:br>
              <a:rPr lang="en-US" dirty="0" smtClean="0"/>
            </a:br>
            <a:r>
              <a:rPr lang="en-US" dirty="0" err="1" smtClean="0"/>
              <a:t>maxage</a:t>
            </a:r>
            <a:r>
              <a:rPr lang="en-US" dirty="0" smtClean="0"/>
              <a:t> = 0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540" y="2607389"/>
            <a:ext cx="9209660" cy="425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3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72" y="649224"/>
            <a:ext cx="10777728" cy="5527739"/>
          </a:xfrm>
        </p:spPr>
        <p:txBody>
          <a:bodyPr>
            <a:normAutofit/>
          </a:bodyPr>
          <a:lstStyle/>
          <a:p>
            <a:r>
              <a:rPr lang="en-US" dirty="0" smtClean="0"/>
              <a:t>express -- is a web framework for node.js</a:t>
            </a:r>
          </a:p>
          <a:p>
            <a:r>
              <a:rPr lang="en-US" dirty="0" smtClean="0"/>
              <a:t>mongoose -- is a library for </a:t>
            </a:r>
            <a:r>
              <a:rPr lang="en-US" dirty="0" err="1" smtClean="0"/>
              <a:t>mongodb</a:t>
            </a:r>
            <a:endParaRPr lang="en-US" dirty="0" smtClean="0"/>
          </a:p>
          <a:p>
            <a:r>
              <a:rPr lang="en-US" dirty="0" err="1" smtClean="0"/>
              <a:t>nodemon</a:t>
            </a:r>
            <a:r>
              <a:rPr lang="en-US" dirty="0" smtClean="0"/>
              <a:t> -- this will help us to restart the server automatically when we make changes in the code</a:t>
            </a:r>
          </a:p>
          <a:p>
            <a:r>
              <a:rPr lang="en-US" dirty="0" err="1" smtClean="0"/>
              <a:t>dotenv</a:t>
            </a:r>
            <a:r>
              <a:rPr lang="en-US" dirty="0" smtClean="0"/>
              <a:t> -- this will help us to manage environment variables</a:t>
            </a:r>
          </a:p>
          <a:p>
            <a:r>
              <a:rPr lang="en-US" dirty="0" err="1" smtClean="0"/>
              <a:t>jsonwebtoken</a:t>
            </a:r>
            <a:r>
              <a:rPr lang="en-US" dirty="0" smtClean="0"/>
              <a:t> -- this will help us to create and verify </a:t>
            </a:r>
            <a:r>
              <a:rPr lang="en-US" dirty="0" err="1" smtClean="0"/>
              <a:t>json</a:t>
            </a:r>
            <a:r>
              <a:rPr lang="en-US" dirty="0" smtClean="0"/>
              <a:t> web tokens</a:t>
            </a:r>
          </a:p>
          <a:p>
            <a:r>
              <a:rPr lang="en-US" dirty="0" err="1" smtClean="0"/>
              <a:t>bcryptjs</a:t>
            </a:r>
            <a:r>
              <a:rPr lang="en-US" dirty="0" smtClean="0"/>
              <a:t> -- this will help us to hash passwords</a:t>
            </a:r>
          </a:p>
          <a:p>
            <a:r>
              <a:rPr lang="en-US" dirty="0" smtClean="0"/>
              <a:t>cookie-parser -- this will help us to parse cookies</a:t>
            </a:r>
          </a:p>
          <a:p>
            <a:r>
              <a:rPr lang="en-US" dirty="0" err="1" smtClean="0"/>
              <a:t>cors</a:t>
            </a:r>
            <a:r>
              <a:rPr lang="en-US" dirty="0" smtClean="0"/>
              <a:t> -- this will help us to handle cross origin requests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921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456" y="173736"/>
            <a:ext cx="10515600" cy="895160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getProfile</a:t>
            </a:r>
            <a:r>
              <a:rPr lang="en-US" dirty="0" smtClean="0"/>
              <a:t> function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766"/>
          <a:stretch/>
        </p:blipFill>
        <p:spPr>
          <a:xfrm>
            <a:off x="723025" y="1352873"/>
            <a:ext cx="7149959" cy="530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0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736" y="0"/>
            <a:ext cx="10515600" cy="822008"/>
          </a:xfrm>
        </p:spPr>
        <p:txBody>
          <a:bodyPr/>
          <a:lstStyle/>
          <a:p>
            <a:r>
              <a:rPr lang="en-US" dirty="0" smtClean="0"/>
              <a:t>Middleware to check authentication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009" t="8797"/>
          <a:stretch/>
        </p:blipFill>
        <p:spPr>
          <a:xfrm>
            <a:off x="164592" y="716914"/>
            <a:ext cx="5605272" cy="5832749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5428708" y="1152144"/>
            <a:ext cx="1475012" cy="11116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160484" y="3016444"/>
            <a:ext cx="1743236" cy="83372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21" idx="1"/>
          </p:cNvCxnSpPr>
          <p:nvPr/>
        </p:nvCxnSpPr>
        <p:spPr>
          <a:xfrm flipV="1">
            <a:off x="2545300" y="4660581"/>
            <a:ext cx="4087148" cy="349255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500056" y="5351088"/>
            <a:ext cx="5714560" cy="397195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214616" y="5569821"/>
            <a:ext cx="3611880" cy="36933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It will push to next middleware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03720" y="848488"/>
            <a:ext cx="5111496" cy="92333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it tries to get token from the cookie send by </a:t>
            </a:r>
            <a:r>
              <a:rPr lang="en-US" dirty="0" smtClean="0">
                <a:solidFill>
                  <a:srgbClr val="0070C0"/>
                </a:solidFill>
              </a:rPr>
              <a:t>the client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Cookie k </a:t>
            </a:r>
            <a:r>
              <a:rPr lang="en-US" dirty="0" err="1" smtClean="0">
                <a:solidFill>
                  <a:srgbClr val="0070C0"/>
                </a:solidFill>
              </a:rPr>
              <a:t>andar</a:t>
            </a:r>
            <a:r>
              <a:rPr lang="en-US" dirty="0" smtClean="0">
                <a:solidFill>
                  <a:srgbClr val="0070C0"/>
                </a:solidFill>
              </a:rPr>
              <a:t> token </a:t>
            </a:r>
            <a:r>
              <a:rPr lang="en-US" dirty="0" err="1" smtClean="0">
                <a:solidFill>
                  <a:srgbClr val="0070C0"/>
                </a:solidFill>
              </a:rPr>
              <a:t>hoga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92112" y="2611615"/>
            <a:ext cx="5111496" cy="923330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It verifies the token using your secret key. If the token is valid, it decodes the payload (which contains user info).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32448" y="4198916"/>
            <a:ext cx="5111496" cy="923330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dirty="0"/>
              <a:t>If the token is valid, it adds the user’s ID from the token to the request object, so you can use it in the next middleware or route handler.</a:t>
            </a:r>
          </a:p>
        </p:txBody>
      </p:sp>
      <p:sp>
        <p:nvSpPr>
          <p:cNvPr id="23" name="Oval 22"/>
          <p:cNvSpPr/>
          <p:nvPr/>
        </p:nvSpPr>
        <p:spPr>
          <a:xfrm>
            <a:off x="667512" y="4779571"/>
            <a:ext cx="1901952" cy="355121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Oval 23"/>
          <p:cNvSpPr/>
          <p:nvPr/>
        </p:nvSpPr>
        <p:spPr>
          <a:xfrm>
            <a:off x="643348" y="2816352"/>
            <a:ext cx="4428744" cy="429257"/>
          </a:xfrm>
          <a:prstGeom prst="ellipse">
            <a:avLst/>
          </a:prstGeom>
          <a:noFill/>
          <a:ln>
            <a:solidFill>
              <a:srgbClr val="92D05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/>
          <p:cNvSpPr/>
          <p:nvPr/>
        </p:nvSpPr>
        <p:spPr>
          <a:xfrm>
            <a:off x="619184" y="5170350"/>
            <a:ext cx="880872" cy="252578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857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1027"/>
          </a:xfrm>
        </p:spPr>
        <p:txBody>
          <a:bodyPr/>
          <a:lstStyle/>
          <a:p>
            <a:r>
              <a:rPr lang="en-US" dirty="0" err="1" smtClean="0"/>
              <a:t>Cloudinary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221" t="8221" b="7719"/>
          <a:stretch/>
        </p:blipFill>
        <p:spPr>
          <a:xfrm>
            <a:off x="210311" y="1298448"/>
            <a:ext cx="7236273" cy="45811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60120" y="1618488"/>
            <a:ext cx="5596128" cy="301752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6519672" y="1600200"/>
            <a:ext cx="1252728" cy="146304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772400" y="1018323"/>
            <a:ext cx="4331209" cy="175432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import {v1 as </a:t>
            </a:r>
            <a:r>
              <a:rPr lang="en-US" dirty="0" err="1">
                <a:solidFill>
                  <a:srgbClr val="FF0000"/>
                </a:solidFill>
              </a:rPr>
              <a:t>cloudinary</a:t>
            </a:r>
            <a:r>
              <a:rPr lang="en-US" dirty="0">
                <a:solidFill>
                  <a:srgbClr val="FF0000"/>
                </a:solidFill>
              </a:rPr>
              <a:t>} from '</a:t>
            </a:r>
            <a:r>
              <a:rPr lang="en-US" dirty="0" err="1">
                <a:solidFill>
                  <a:srgbClr val="FF0000"/>
                </a:solidFill>
              </a:rPr>
              <a:t>cloudinary</a:t>
            </a:r>
            <a:r>
              <a:rPr lang="en-US" dirty="0">
                <a:solidFill>
                  <a:srgbClr val="FF0000"/>
                </a:solidFill>
              </a:rPr>
              <a:t>'; 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Imports </a:t>
            </a:r>
            <a:r>
              <a:rPr lang="en-US" dirty="0">
                <a:solidFill>
                  <a:srgbClr val="FF0000"/>
                </a:solidFill>
              </a:rPr>
              <a:t>the v1 API from the 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err="1" smtClean="0">
                <a:solidFill>
                  <a:srgbClr val="FF0000"/>
                </a:solidFill>
              </a:rPr>
              <a:t>cloudinary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package and 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renames </a:t>
            </a:r>
            <a:r>
              <a:rPr lang="en-US" dirty="0">
                <a:solidFill>
                  <a:srgbClr val="FF0000"/>
                </a:solidFill>
              </a:rPr>
              <a:t>it to </a:t>
            </a:r>
            <a:r>
              <a:rPr lang="en-US" dirty="0" err="1">
                <a:solidFill>
                  <a:srgbClr val="FF0000"/>
                </a:solidFill>
              </a:rPr>
              <a:t>cloudinary</a:t>
            </a:r>
            <a:r>
              <a:rPr lang="en-US" dirty="0">
                <a:solidFill>
                  <a:srgbClr val="FF0000"/>
                </a:solidFill>
              </a:rPr>
              <a:t> for use in your code.</a:t>
            </a:r>
          </a:p>
          <a:p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960120" y="3118104"/>
            <a:ext cx="2697480" cy="402336"/>
          </a:xfrm>
          <a:prstGeom prst="ellipse">
            <a:avLst/>
          </a:prstGeom>
          <a:noFill/>
          <a:ln>
            <a:solidFill>
              <a:srgbClr val="00B05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544824" y="3268382"/>
            <a:ext cx="4328160" cy="169762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872984" y="3268382"/>
            <a:ext cx="3907216" cy="1569660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this will </a:t>
            </a:r>
            <a:r>
              <a:rPr lang="en-US" sz="2400" b="0" dirty="0" err="1" smtClean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sz="2400" b="0" dirty="0" smtClean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the </a:t>
            </a:r>
            <a:r>
              <a:rPr lang="en-US" sz="2400" b="0" dirty="0" err="1" smtClean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cloudinary</a:t>
            </a:r>
            <a:r>
              <a:rPr lang="en-US" sz="2400" b="0" dirty="0" smtClean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with the credentials from the .</a:t>
            </a:r>
            <a:r>
              <a:rPr lang="en-US" sz="2400" b="0" dirty="0" err="1" smtClean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lang="en-US" sz="2400" b="0" dirty="0" smtClean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file</a:t>
            </a:r>
            <a:endParaRPr lang="en-US" sz="2400" b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71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datauri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n</a:t>
            </a:r>
            <a:r>
              <a:rPr lang="en-US" dirty="0" err="1" smtClean="0"/>
              <a:t>pm</a:t>
            </a:r>
            <a:r>
              <a:rPr lang="en-US" dirty="0" smtClean="0"/>
              <a:t> I </a:t>
            </a:r>
            <a:r>
              <a:rPr lang="en-US" dirty="0" err="1" smtClean="0"/>
              <a:t>datauri</a:t>
            </a:r>
            <a:r>
              <a:rPr lang="en-US" dirty="0" smtClean="0"/>
              <a:t> parser</a:t>
            </a:r>
          </a:p>
          <a:p>
            <a:pPr marL="0" indent="0">
              <a:buNone/>
            </a:pPr>
            <a:r>
              <a:rPr lang="en-US" dirty="0"/>
              <a:t>A Data URI is a way to </a:t>
            </a:r>
            <a:r>
              <a:rPr lang="en-US" dirty="0">
                <a:solidFill>
                  <a:srgbClr val="FF0000"/>
                </a:solidFill>
              </a:rPr>
              <a:t>embed file data </a:t>
            </a:r>
            <a:r>
              <a:rPr lang="en-US" dirty="0"/>
              <a:t>(like images or documents) </a:t>
            </a:r>
            <a:r>
              <a:rPr lang="en-US" dirty="0">
                <a:solidFill>
                  <a:srgbClr val="FF0000"/>
                </a:solidFill>
              </a:rPr>
              <a:t>directly in a string</a:t>
            </a:r>
            <a:r>
              <a:rPr lang="en-US" dirty="0"/>
              <a:t>, usually for use in HTML, CSS, or when uploading files to cloud services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example, it can turn an image file into a string like: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/>
              <a:t>data:image</a:t>
            </a:r>
            <a:r>
              <a:rPr lang="en-US" dirty="0"/>
              <a:t>/png;base64,iVBORw0KGgoAAAANSUhEUg...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89" t="35069" r="7940" b="2035"/>
          <a:stretch/>
        </p:blipFill>
        <p:spPr>
          <a:xfrm>
            <a:off x="2809188" y="631595"/>
            <a:ext cx="9096866" cy="55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09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872" r="17447" b="26945"/>
          <a:stretch/>
        </p:blipFill>
        <p:spPr>
          <a:xfrm>
            <a:off x="0" y="427435"/>
            <a:ext cx="8069002" cy="4088004"/>
          </a:xfrm>
          <a:prstGeom prst="rect">
            <a:avLst/>
          </a:prstGeom>
        </p:spPr>
      </p:pic>
      <p:cxnSp>
        <p:nvCxnSpPr>
          <p:cNvPr id="6" name="Straight Arrow Connector 5"/>
          <p:cNvCxnSpPr>
            <a:endCxn id="7" idx="1"/>
          </p:cNvCxnSpPr>
          <p:nvPr/>
        </p:nvCxnSpPr>
        <p:spPr>
          <a:xfrm flipV="1">
            <a:off x="4600280" y="1919198"/>
            <a:ext cx="4242062" cy="3526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842342" y="1734532"/>
            <a:ext cx="163358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Create instance</a:t>
            </a:r>
            <a:endParaRPr lang="en-IN" dirty="0"/>
          </a:p>
        </p:txBody>
      </p:sp>
      <p:sp>
        <p:nvSpPr>
          <p:cNvPr id="9" name="Rounded Rectangle 8"/>
          <p:cNvSpPr/>
          <p:nvPr/>
        </p:nvSpPr>
        <p:spPr>
          <a:xfrm>
            <a:off x="707010" y="3355942"/>
            <a:ext cx="6598763" cy="584462"/>
          </a:xfrm>
          <a:prstGeom prst="roundRect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638746" y="3940404"/>
            <a:ext cx="141402" cy="105580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01168" y="4996206"/>
            <a:ext cx="12379831" cy="175432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>
                <a:solidFill>
                  <a:srgbClr val="FF0000"/>
                </a:solidFill>
              </a:rPr>
              <a:t>datauri</a:t>
            </a:r>
            <a:r>
              <a:rPr lang="en-US" dirty="0">
                <a:solidFill>
                  <a:srgbClr val="FF0000"/>
                </a:solidFill>
              </a:rPr>
              <a:t> parser </a:t>
            </a:r>
            <a:r>
              <a:rPr lang="en-US" dirty="0"/>
              <a:t>(often used via the </a:t>
            </a:r>
            <a:r>
              <a:rPr lang="en-US" dirty="0" err="1"/>
              <a:t>datauri</a:t>
            </a:r>
            <a:r>
              <a:rPr lang="en-US" dirty="0"/>
              <a:t> or </a:t>
            </a:r>
            <a:r>
              <a:rPr lang="en-US" dirty="0" err="1"/>
              <a:t>datauri</a:t>
            </a:r>
            <a:r>
              <a:rPr lang="en-US" dirty="0"/>
              <a:t>/parser </a:t>
            </a:r>
            <a:r>
              <a:rPr lang="en-US" dirty="0" err="1"/>
              <a:t>npm</a:t>
            </a:r>
            <a:r>
              <a:rPr lang="en-US" dirty="0"/>
              <a:t> package) is a utility that </a:t>
            </a:r>
            <a:r>
              <a:rPr lang="en-US" dirty="0" smtClean="0"/>
              <a:t>converts</a:t>
            </a:r>
          </a:p>
          <a:p>
            <a:r>
              <a:rPr lang="en-US" dirty="0" smtClean="0"/>
              <a:t> </a:t>
            </a:r>
            <a:r>
              <a:rPr lang="en-US" dirty="0">
                <a:solidFill>
                  <a:srgbClr val="FF0000"/>
                </a:solidFill>
              </a:rPr>
              <a:t>files or buffers into Data URI format</a:t>
            </a:r>
            <a:r>
              <a:rPr lang="en-US" dirty="0"/>
              <a:t>. A Data URI is a way to embed file data (like images or documents) directly in a string</a:t>
            </a:r>
            <a:r>
              <a:rPr lang="en-US" dirty="0" smtClean="0"/>
              <a:t>,</a:t>
            </a:r>
          </a:p>
          <a:p>
            <a:r>
              <a:rPr lang="en-US" dirty="0" smtClean="0"/>
              <a:t> </a:t>
            </a:r>
            <a:r>
              <a:rPr lang="en-US" dirty="0"/>
              <a:t>usually for use in HTML, CSS, or when uploading files to cloud services.</a:t>
            </a:r>
          </a:p>
          <a:p>
            <a:r>
              <a:rPr lang="en-US" dirty="0"/>
              <a:t>For example, it can turn an image file into a string like:</a:t>
            </a:r>
            <a:br>
              <a:rPr lang="en-US" dirty="0"/>
            </a:br>
            <a:r>
              <a:rPr lang="en-US" dirty="0" err="1"/>
              <a:t>data:image</a:t>
            </a:r>
            <a:r>
              <a:rPr lang="en-US" dirty="0"/>
              <a:t>/png;base64,iVBORw0KGgoAAAANSUhEUg...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338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98704" y="0"/>
            <a:ext cx="10515600" cy="869315"/>
          </a:xfrm>
        </p:spPr>
        <p:txBody>
          <a:bodyPr/>
          <a:lstStyle/>
          <a:p>
            <a:r>
              <a:rPr lang="en-US" dirty="0" err="1" smtClean="0"/>
              <a:t>EditProfile</a:t>
            </a:r>
            <a:r>
              <a:rPr lang="en-US" dirty="0" smtClean="0"/>
              <a:t> – </a:t>
            </a:r>
            <a:r>
              <a:rPr lang="en-US" dirty="0" err="1" smtClean="0"/>
              <a:t>Cloudinary</a:t>
            </a:r>
            <a:r>
              <a:rPr lang="en-US" dirty="0" smtClean="0"/>
              <a:t> and </a:t>
            </a:r>
            <a:r>
              <a:rPr lang="en-US" dirty="0" err="1" smtClean="0"/>
              <a:t>dataUri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1022" b="14007"/>
          <a:stretch/>
        </p:blipFill>
        <p:spPr>
          <a:xfrm>
            <a:off x="0" y="850900"/>
            <a:ext cx="6002338" cy="59436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951056" y="1298448"/>
            <a:ext cx="3181264" cy="13208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5166737" y="2619332"/>
            <a:ext cx="1535815" cy="21882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32320" y="1097280"/>
            <a:ext cx="3798284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/>
              <a:t>DataUri</a:t>
            </a:r>
            <a:r>
              <a:rPr lang="en-US" dirty="0" smtClean="0"/>
              <a:t> se profile picture </a:t>
            </a:r>
            <a:r>
              <a:rPr lang="en-US" dirty="0" err="1" smtClean="0"/>
              <a:t>ko</a:t>
            </a:r>
            <a:r>
              <a:rPr lang="en-US" dirty="0" smtClean="0"/>
              <a:t> string me </a:t>
            </a:r>
          </a:p>
          <a:p>
            <a:r>
              <a:rPr lang="en-US" dirty="0" smtClean="0"/>
              <a:t>Convert </a:t>
            </a:r>
            <a:r>
              <a:rPr lang="en-US" dirty="0" err="1" smtClean="0"/>
              <a:t>kiya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6729984" y="2359411"/>
            <a:ext cx="4050211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This is the way of uploading in </a:t>
            </a:r>
            <a:r>
              <a:rPr lang="en-US" dirty="0" err="1" smtClean="0"/>
              <a:t>cloudinary</a:t>
            </a:r>
            <a:endParaRPr lang="en-IN" dirty="0"/>
          </a:p>
        </p:txBody>
      </p:sp>
      <p:sp>
        <p:nvSpPr>
          <p:cNvPr id="14" name="Rectangle 13"/>
          <p:cNvSpPr/>
          <p:nvPr/>
        </p:nvSpPr>
        <p:spPr>
          <a:xfrm>
            <a:off x="6394704" y="3779079"/>
            <a:ext cx="5327904" cy="17543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0" i="0" dirty="0" err="1" smtClean="0">
                <a:solidFill>
                  <a:srgbClr val="FF0000"/>
                </a:solidFill>
                <a:effectLst/>
                <a:latin typeface="Segoe WPC"/>
              </a:rPr>
              <a:t>cloudResponse.secure_url</a:t>
            </a:r>
            <a:r>
              <a:rPr lang="en-US" b="0" i="0" dirty="0" smtClean="0">
                <a:solidFill>
                  <a:srgbClr val="FF0000"/>
                </a:solidFill>
                <a:effectLst/>
                <a:latin typeface="Segoe WPC"/>
              </a:rPr>
              <a:t> </a:t>
            </a:r>
            <a:r>
              <a:rPr lang="en-US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egoe WPC"/>
              </a:rPr>
              <a:t>contains the direct, secure (https) link to the image you just uploaded to </a:t>
            </a:r>
            <a:r>
              <a:rPr lang="en-US" b="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egoe WPC"/>
              </a:rPr>
              <a:t>Cloudinary</a:t>
            </a:r>
            <a:r>
              <a:rPr lang="en-US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egoe WPC"/>
              </a:rPr>
              <a:t>.</a:t>
            </a:r>
          </a:p>
          <a:p>
            <a:r>
              <a:rPr lang="en-US" b="0" i="0" dirty="0" err="1" smtClean="0">
                <a:solidFill>
                  <a:srgbClr val="FF0000"/>
                </a:solidFill>
                <a:effectLst/>
                <a:latin typeface="Segoe WPC"/>
              </a:rPr>
              <a:t>user.profilePicture</a:t>
            </a:r>
            <a:r>
              <a:rPr lang="en-US" b="0" i="0" dirty="0" smtClean="0">
                <a:solidFill>
                  <a:srgbClr val="FF0000"/>
                </a:solidFill>
                <a:effectLst/>
                <a:latin typeface="Segoe WPC"/>
              </a:rPr>
              <a:t> = </a:t>
            </a:r>
            <a:r>
              <a:rPr lang="en-US" b="0" i="0" dirty="0" err="1" smtClean="0">
                <a:solidFill>
                  <a:srgbClr val="FF0000"/>
                </a:solidFill>
                <a:effectLst/>
                <a:latin typeface="Segoe WPC"/>
              </a:rPr>
              <a:t>cloudResponse.secure_url</a:t>
            </a:r>
            <a:r>
              <a:rPr lang="en-US" b="0" i="0" dirty="0" smtClean="0">
                <a:solidFill>
                  <a:srgbClr val="FF0000"/>
                </a:solidFill>
                <a:effectLst/>
                <a:latin typeface="Segoe WPC"/>
              </a:rPr>
              <a:t> </a:t>
            </a:r>
            <a:r>
              <a:rPr lang="en-US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egoe WPC"/>
              </a:rPr>
              <a:t>saves this URL in the user's profile in your database</a:t>
            </a:r>
            <a:endParaRPr lang="en-US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Segoe WPC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57816" y="5102352"/>
            <a:ext cx="4097648" cy="292608"/>
          </a:xfrm>
          <a:prstGeom prst="ellipse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4901184" y="4560612"/>
            <a:ext cx="1493520" cy="651468"/>
          </a:xfrm>
          <a:prstGeom prst="straightConnector1">
            <a:avLst/>
          </a:prstGeom>
          <a:ln w="57150">
            <a:tailEnd type="triangle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109593" y="5642816"/>
            <a:ext cx="4455799" cy="3425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986016" y="5993613"/>
            <a:ext cx="3828288" cy="646331"/>
          </a:xfrm>
          <a:prstGeom prst="rect">
            <a:avLst/>
          </a:prstGeom>
          <a:solidFill>
            <a:srgbClr val="00B0F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If the User update any field..</a:t>
            </a:r>
          </a:p>
          <a:p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So It will update that in database</a:t>
            </a:r>
            <a:endParaRPr lang="en-IN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85216" y="2532888"/>
            <a:ext cx="4910328" cy="594360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567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136" y="264132"/>
            <a:ext cx="10515600" cy="1325563"/>
          </a:xfrm>
        </p:spPr>
        <p:txBody>
          <a:bodyPr/>
          <a:lstStyle/>
          <a:p>
            <a:r>
              <a:rPr lang="en-US" dirty="0" err="1" smtClean="0"/>
              <a:t>getSuggestedUser</a:t>
            </a:r>
            <a:r>
              <a:rPr lang="en-US" dirty="0" smtClean="0"/>
              <a:t> 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2828" b="8594"/>
          <a:stretch/>
        </p:blipFill>
        <p:spPr>
          <a:xfrm>
            <a:off x="326136" y="1361095"/>
            <a:ext cx="9111141" cy="4875114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828988" y="2066544"/>
            <a:ext cx="1306636" cy="237744"/>
          </a:xfrm>
          <a:prstGeom prst="ellipse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6479814" y="2066544"/>
            <a:ext cx="1777218" cy="237744"/>
          </a:xfrm>
          <a:prstGeom prst="ellipse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8257032" y="2066544"/>
            <a:ext cx="978408" cy="237744"/>
          </a:xfrm>
          <a:prstGeom prst="ellipse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415960" y="2307414"/>
            <a:ext cx="3819480" cy="4011090"/>
          </a:xfrm>
          <a:prstGeom prst="straightConnector1">
            <a:avLst/>
          </a:prstGeom>
          <a:ln w="76200"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144176" y="2307414"/>
            <a:ext cx="2880073" cy="1603975"/>
          </a:xfrm>
          <a:prstGeom prst="straightConnector1">
            <a:avLst/>
          </a:prstGeom>
          <a:ln w="76200"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8626651" y="1357969"/>
            <a:ext cx="1349453" cy="726863"/>
          </a:xfrm>
          <a:prstGeom prst="straightConnector1">
            <a:avLst/>
          </a:prstGeom>
          <a:ln w="76200"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584212" y="708512"/>
            <a:ext cx="2845907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This will make sure that only</a:t>
            </a:r>
          </a:p>
          <a:p>
            <a:r>
              <a:rPr lang="en-US" dirty="0" smtClean="0"/>
              <a:t>10 suggested user is shown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9458947" y="4050791"/>
            <a:ext cx="262027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This will simply remove the password field (for safety)</a:t>
            </a:r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9235440" y="5815692"/>
            <a:ext cx="2620278" cy="92333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It will find the id of the user from database which is not equals to admin id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885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76" y="0"/>
            <a:ext cx="10515600" cy="77628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Follow or unfollow function</a:t>
            </a:r>
            <a:endParaRPr lang="en-IN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33447"/>
          <a:stretch/>
        </p:blipFill>
        <p:spPr>
          <a:xfrm>
            <a:off x="0" y="776288"/>
            <a:ext cx="6336792" cy="5673068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3168396" y="841248"/>
            <a:ext cx="4165092" cy="432894"/>
          </a:xfrm>
          <a:prstGeom prst="straightConnector1">
            <a:avLst/>
          </a:prstGeom>
          <a:ln w="76200"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797472" y="1475310"/>
            <a:ext cx="4240104" cy="216330"/>
          </a:xfrm>
          <a:prstGeom prst="straightConnector1">
            <a:avLst/>
          </a:prstGeom>
          <a:ln w="76200"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547280" y="2898648"/>
            <a:ext cx="3801192" cy="254935"/>
          </a:xfrm>
          <a:prstGeom prst="straightConnector1">
            <a:avLst/>
          </a:prstGeom>
          <a:ln w="76200"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074584" y="3363895"/>
            <a:ext cx="3685368" cy="677753"/>
          </a:xfrm>
          <a:prstGeom prst="straightConnector1">
            <a:avLst/>
          </a:prstGeom>
          <a:ln w="76200"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270922" y="369875"/>
            <a:ext cx="2978059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This is authenticated user id ..</a:t>
            </a:r>
          </a:p>
          <a:p>
            <a:r>
              <a:rPr lang="en-US" dirty="0" smtClean="0"/>
              <a:t>For example my(admin) id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8037576" y="1496723"/>
            <a:ext cx="3496663" cy="92333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This is the id of the person whom I</a:t>
            </a:r>
          </a:p>
          <a:p>
            <a:r>
              <a:rPr lang="en-US" dirty="0" smtClean="0"/>
              <a:t>Will follow , and will be received in </a:t>
            </a:r>
          </a:p>
          <a:p>
            <a:r>
              <a:rPr lang="en-US" dirty="0" err="1" smtClean="0"/>
              <a:t>params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8407908" y="2702949"/>
            <a:ext cx="2349426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Now I will find the id in</a:t>
            </a:r>
          </a:p>
          <a:p>
            <a:r>
              <a:rPr lang="en-US" dirty="0" err="1" smtClean="0"/>
              <a:t>Mongodb</a:t>
            </a:r>
            <a:r>
              <a:rPr lang="en-US" dirty="0" smtClean="0"/>
              <a:t> database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8843772" y="3718482"/>
            <a:ext cx="220816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Again doing the same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030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96" y="72233"/>
            <a:ext cx="8617631" cy="6648323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5315376" y="223393"/>
            <a:ext cx="3856056" cy="224663"/>
          </a:xfrm>
          <a:prstGeom prst="straightConnector1">
            <a:avLst/>
          </a:prstGeom>
          <a:ln w="76200"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2361864" y="1499616"/>
            <a:ext cx="6809568" cy="26336"/>
          </a:xfrm>
          <a:prstGeom prst="straightConnector1">
            <a:avLst/>
          </a:prstGeom>
          <a:ln w="76200"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187554" y="1318563"/>
            <a:ext cx="2874264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it runs </a:t>
            </a:r>
            <a:r>
              <a:rPr lang="en-US" dirty="0" smtClean="0"/>
              <a:t>multiple database</a:t>
            </a:r>
          </a:p>
          <a:p>
            <a:r>
              <a:rPr lang="en-US" dirty="0" smtClean="0"/>
              <a:t> </a:t>
            </a:r>
            <a:r>
              <a:rPr lang="en-US" dirty="0"/>
              <a:t>updates in parallel </a:t>
            </a:r>
            <a:endParaRPr lang="en-US" dirty="0" smtClean="0"/>
          </a:p>
          <a:p>
            <a:r>
              <a:rPr lang="en-US" dirty="0" smtClean="0"/>
              <a:t>using </a:t>
            </a:r>
            <a:r>
              <a:rPr lang="en-US" dirty="0" err="1"/>
              <a:t>Promise.all</a:t>
            </a:r>
            <a:r>
              <a:rPr lang="en-US" dirty="0"/>
              <a:t>:</a:t>
            </a:r>
            <a:endParaRPr lang="en-IN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161679" y="1780228"/>
            <a:ext cx="2510222" cy="1500300"/>
          </a:xfrm>
          <a:prstGeom prst="straightConnector1">
            <a:avLst/>
          </a:prstGeom>
          <a:ln w="76200"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965287" y="2311775"/>
            <a:ext cx="2461517" cy="1656910"/>
          </a:xfrm>
          <a:prstGeom prst="straightConnector1">
            <a:avLst/>
          </a:prstGeom>
          <a:ln w="76200"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492792" y="3822204"/>
            <a:ext cx="2472152" cy="1200329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Removes the logged-in </a:t>
            </a:r>
            <a:endParaRPr lang="en-US" dirty="0" smtClean="0"/>
          </a:p>
          <a:p>
            <a:r>
              <a:rPr lang="en-US" dirty="0" smtClean="0"/>
              <a:t>user's </a:t>
            </a:r>
            <a:r>
              <a:rPr lang="en-US" dirty="0"/>
              <a:t>ID from the </a:t>
            </a:r>
            <a:r>
              <a:rPr lang="en-US" dirty="0" smtClean="0"/>
              <a:t>target</a:t>
            </a:r>
          </a:p>
          <a:p>
            <a:r>
              <a:rPr lang="en-US" dirty="0" smtClean="0"/>
              <a:t> </a:t>
            </a:r>
            <a:r>
              <a:rPr lang="en-US" dirty="0"/>
              <a:t>user's followers array.</a:t>
            </a:r>
          </a:p>
          <a:p>
            <a:endParaRPr lang="en-IN" dirty="0"/>
          </a:p>
        </p:txBody>
      </p:sp>
      <p:sp>
        <p:nvSpPr>
          <p:cNvPr id="19" name="TextBox 18"/>
          <p:cNvSpPr txBox="1"/>
          <p:nvPr/>
        </p:nvSpPr>
        <p:spPr>
          <a:xfrm>
            <a:off x="9779704" y="3211728"/>
            <a:ext cx="56137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Add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0111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880" y="0"/>
            <a:ext cx="10515600" cy="776288"/>
          </a:xfrm>
        </p:spPr>
        <p:txBody>
          <a:bodyPr/>
          <a:lstStyle/>
          <a:p>
            <a:r>
              <a:rPr lang="en-US" dirty="0" smtClean="0"/>
              <a:t>Routes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283464" y="659876"/>
            <a:ext cx="857307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Now after making the folder </a:t>
            </a:r>
            <a:r>
              <a:rPr lang="en-US" dirty="0" err="1" smtClean="0"/>
              <a:t>structure..we</a:t>
            </a:r>
            <a:r>
              <a:rPr lang="en-US" dirty="0" smtClean="0"/>
              <a:t> are making a new folder for defining the routes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6542" y="388144"/>
            <a:ext cx="3167817" cy="60493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81" y="1980198"/>
            <a:ext cx="8378833" cy="362269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6094697" y="1121516"/>
            <a:ext cx="3011596" cy="2036463"/>
          </a:xfrm>
          <a:prstGeom prst="straightConnector1">
            <a:avLst/>
          </a:prstGeom>
          <a:ln w="76200"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3227832" y="4069080"/>
            <a:ext cx="1847088" cy="301752"/>
          </a:xfrm>
          <a:prstGeom prst="ellipse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588899" y="4370832"/>
            <a:ext cx="786349" cy="1627632"/>
          </a:xfrm>
          <a:prstGeom prst="straightConnector1">
            <a:avLst/>
          </a:prstGeom>
          <a:ln w="76200"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25785" y="6062950"/>
            <a:ext cx="81374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/>
              <a:t>multer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189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416" y="490601"/>
            <a:ext cx="10515600" cy="4351338"/>
          </a:xfrm>
        </p:spPr>
        <p:txBody>
          <a:bodyPr>
            <a:normAutofit/>
          </a:bodyPr>
          <a:lstStyle/>
          <a:p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also in the </a:t>
            </a:r>
            <a:r>
              <a:rPr lang="en-US" sz="3600" dirty="0" err="1" smtClean="0"/>
              <a:t>package.json</a:t>
            </a:r>
            <a:r>
              <a:rPr lang="en-US" sz="3600" dirty="0" smtClean="0"/>
              <a:t> -- we will add </a:t>
            </a:r>
            <a:r>
              <a:rPr lang="en-US" sz="3600" dirty="0" err="1" smtClean="0"/>
              <a:t>type:module</a:t>
            </a:r>
            <a:r>
              <a:rPr lang="en-US" sz="3600" dirty="0" smtClean="0"/>
              <a:t> </a:t>
            </a:r>
          </a:p>
          <a:p>
            <a:pPr marL="0" indent="0">
              <a:buNone/>
            </a:pPr>
            <a:r>
              <a:rPr lang="en-US" sz="3600" dirty="0" smtClean="0"/>
              <a:t>--using this we can use import and export statements instead of require and </a:t>
            </a:r>
            <a:r>
              <a:rPr lang="en-US" sz="3600" dirty="0" err="1" smtClean="0"/>
              <a:t>module.exports</a:t>
            </a: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---"type": "module",</a:t>
            </a:r>
            <a:endParaRPr lang="en-IN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79" y="4093324"/>
            <a:ext cx="5648206" cy="972451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4" idx="3"/>
          </p:cNvCxnSpPr>
          <p:nvPr/>
        </p:nvCxnSpPr>
        <p:spPr>
          <a:xfrm>
            <a:off x="5752785" y="4579550"/>
            <a:ext cx="1662999" cy="12961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415784" y="4492192"/>
            <a:ext cx="4038798" cy="923330"/>
          </a:xfrm>
          <a:prstGeom prst="rect">
            <a:avLst/>
          </a:prstGeom>
          <a:solidFill>
            <a:srgbClr val="92D050"/>
          </a:solidFill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Like here since we are using type module</a:t>
            </a:r>
          </a:p>
          <a:p>
            <a:r>
              <a:rPr lang="en-US" dirty="0" smtClean="0"/>
              <a:t>So we have to write ./</a:t>
            </a:r>
            <a:r>
              <a:rPr lang="en-US" dirty="0" err="1" smtClean="0"/>
              <a:t>utils</a:t>
            </a:r>
            <a:r>
              <a:rPr lang="en-US" dirty="0" smtClean="0"/>
              <a:t>/db.js </a:t>
            </a:r>
          </a:p>
          <a:p>
            <a:r>
              <a:rPr lang="en-US" dirty="0" smtClean="0"/>
              <a:t>Else we need to write ./</a:t>
            </a:r>
            <a:r>
              <a:rPr lang="en-US" dirty="0" err="1" smtClean="0"/>
              <a:t>utils</a:t>
            </a:r>
            <a:r>
              <a:rPr lang="en-US" dirty="0" smtClean="0"/>
              <a:t>/</a:t>
            </a:r>
            <a:r>
              <a:rPr lang="en-US" dirty="0" err="1" smtClean="0"/>
              <a:t>db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513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Multer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3609" y="365125"/>
            <a:ext cx="3219120" cy="6100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36192" y="2057400"/>
            <a:ext cx="2617896" cy="646331"/>
          </a:xfrm>
          <a:prstGeom prst="rect">
            <a:avLst/>
          </a:prstGeom>
          <a:solidFill>
            <a:srgbClr val="FFFF00"/>
          </a:solidFill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npm</a:t>
            </a:r>
            <a:r>
              <a:rPr lang="en-US" sz="3600" dirty="0" smtClean="0"/>
              <a:t> I </a:t>
            </a:r>
            <a:r>
              <a:rPr lang="en-US" sz="3600" dirty="0" err="1" smtClean="0"/>
              <a:t>multer</a:t>
            </a:r>
            <a:endParaRPr lang="en-IN" sz="3600" dirty="0"/>
          </a:p>
        </p:txBody>
      </p:sp>
      <p:cxnSp>
        <p:nvCxnSpPr>
          <p:cNvPr id="6" name="Straight Arrow Connector 5"/>
          <p:cNvCxnSpPr>
            <a:stCxn id="4" idx="3"/>
          </p:cNvCxnSpPr>
          <p:nvPr/>
        </p:nvCxnSpPr>
        <p:spPr>
          <a:xfrm flipV="1">
            <a:off x="4154088" y="2377440"/>
            <a:ext cx="4313256" cy="3126"/>
          </a:xfrm>
          <a:prstGeom prst="straightConnector1">
            <a:avLst/>
          </a:prstGeom>
          <a:ln w="76200"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87209"/>
            <a:ext cx="6524939" cy="214899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936694" y="2624328"/>
            <a:ext cx="1735052" cy="1709928"/>
          </a:xfrm>
          <a:prstGeom prst="straightConnector1">
            <a:avLst/>
          </a:prstGeom>
          <a:ln w="76200"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08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Multer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91" y="1584546"/>
            <a:ext cx="6278685" cy="3419955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1664208" y="2587752"/>
            <a:ext cx="5001768" cy="493776"/>
          </a:xfrm>
          <a:prstGeom prst="ellipse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6592824" y="2697480"/>
            <a:ext cx="1435608" cy="137160"/>
          </a:xfrm>
          <a:prstGeom prst="straightConnector1">
            <a:avLst/>
          </a:prstGeom>
          <a:ln w="76200">
            <a:tailEnd type="triangle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028432" y="2424264"/>
            <a:ext cx="3879139" cy="923330"/>
          </a:xfrm>
          <a:prstGeom prst="rect">
            <a:avLst/>
          </a:prstGeom>
          <a:solidFill>
            <a:srgbClr val="FFFF00"/>
          </a:solidFill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storage: </a:t>
            </a:r>
            <a:r>
              <a:rPr lang="en-US" dirty="0" err="1">
                <a:solidFill>
                  <a:srgbClr val="FF0000"/>
                </a:solidFill>
              </a:rPr>
              <a:t>multer.memoryStorage</a:t>
            </a:r>
            <a:r>
              <a:rPr lang="en-US" dirty="0">
                <a:solidFill>
                  <a:srgbClr val="FF0000"/>
                </a:solidFill>
              </a:rPr>
              <a:t>() </a:t>
            </a:r>
            <a:r>
              <a:rPr lang="en-US" dirty="0" smtClean="0"/>
              <a:t>tells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multer</a:t>
            </a:r>
            <a:r>
              <a:rPr lang="en-US" dirty="0" smtClean="0"/>
              <a:t> </a:t>
            </a:r>
            <a:r>
              <a:rPr lang="en-US" dirty="0"/>
              <a:t>to store </a:t>
            </a:r>
            <a:r>
              <a:rPr lang="en-US" dirty="0" smtClean="0"/>
              <a:t>uploaded files in </a:t>
            </a:r>
          </a:p>
          <a:p>
            <a:r>
              <a:rPr lang="en-US" dirty="0" smtClean="0"/>
              <a:t>memory as Buffer objects (not on disk).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7651359" y="3970859"/>
            <a:ext cx="4183966" cy="923330"/>
          </a:xfrm>
          <a:prstGeom prst="rect">
            <a:avLst/>
          </a:prstGeom>
          <a:solidFill>
            <a:srgbClr val="FFFF00"/>
          </a:solidFill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Exports the configured upload </a:t>
            </a:r>
            <a:r>
              <a:rPr lang="en-US" dirty="0" smtClean="0"/>
              <a:t>middleware</a:t>
            </a:r>
          </a:p>
          <a:p>
            <a:r>
              <a:rPr lang="en-US" dirty="0" smtClean="0"/>
              <a:t> </a:t>
            </a:r>
            <a:r>
              <a:rPr lang="en-US" dirty="0"/>
              <a:t>so you can use it in your routes to </a:t>
            </a:r>
            <a:r>
              <a:rPr lang="en-US" dirty="0" smtClean="0"/>
              <a:t>handle</a:t>
            </a:r>
          </a:p>
          <a:p>
            <a:r>
              <a:rPr lang="en-US" dirty="0" smtClean="0"/>
              <a:t> </a:t>
            </a:r>
            <a:r>
              <a:rPr lang="en-US" dirty="0"/>
              <a:t>file uploads.</a:t>
            </a:r>
            <a:endParaRPr lang="en-IN" dirty="0"/>
          </a:p>
        </p:txBody>
      </p:sp>
      <p:cxnSp>
        <p:nvCxnSpPr>
          <p:cNvPr id="9" name="Straight Arrow Connector 8"/>
          <p:cNvCxnSpPr>
            <a:endCxn id="8" idx="1"/>
          </p:cNvCxnSpPr>
          <p:nvPr/>
        </p:nvCxnSpPr>
        <p:spPr>
          <a:xfrm>
            <a:off x="4803302" y="3503606"/>
            <a:ext cx="2848057" cy="928918"/>
          </a:xfrm>
          <a:prstGeom prst="straightConnector1">
            <a:avLst/>
          </a:prstGeom>
          <a:ln w="76200">
            <a:tailEnd type="triangle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62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Here we have created the routers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47" y="1480376"/>
            <a:ext cx="11941153" cy="420824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6675120" y="4105656"/>
            <a:ext cx="2212848" cy="1901952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622792" y="6007608"/>
            <a:ext cx="181100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/>
              <a:t>Multer</a:t>
            </a:r>
            <a:r>
              <a:rPr lang="en-US" dirty="0" smtClean="0"/>
              <a:t> used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088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8" y="1119366"/>
            <a:ext cx="9430137" cy="10018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76472" y="411480"/>
            <a:ext cx="37253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Creating First API</a:t>
            </a:r>
            <a:endParaRPr lang="en-IN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17" y="2325508"/>
            <a:ext cx="6914309" cy="11900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688336" y="3127248"/>
            <a:ext cx="36576" cy="1280160"/>
          </a:xfrm>
          <a:prstGeom prst="straightConnector1">
            <a:avLst/>
          </a:prstGeom>
          <a:ln w="76200"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1440" y="4436120"/>
            <a:ext cx="11334770" cy="73866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means that all routes defined in </a:t>
            </a:r>
            <a:r>
              <a:rPr lang="en-US" sz="2400" dirty="0" err="1"/>
              <a:t>userRoute</a:t>
            </a:r>
            <a:r>
              <a:rPr lang="en-US" sz="2400" dirty="0"/>
              <a:t> will be accessible under the path /</a:t>
            </a:r>
            <a:r>
              <a:rPr lang="en-US" sz="2400" dirty="0" err="1" smtClean="0"/>
              <a:t>api</a:t>
            </a:r>
            <a:r>
              <a:rPr lang="en-US" sz="2400" dirty="0" smtClean="0"/>
              <a:t>/v1/user</a:t>
            </a:r>
            <a:endParaRPr lang="en-US" sz="2400" dirty="0"/>
          </a:p>
          <a:p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198120" y="5097995"/>
            <a:ext cx="10408920" cy="738664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if </a:t>
            </a:r>
            <a:r>
              <a:rPr lang="en-US" sz="2400" dirty="0" err="1">
                <a:solidFill>
                  <a:srgbClr val="FFFF00"/>
                </a:solidFill>
              </a:rPr>
              <a:t>userRoute</a:t>
            </a:r>
            <a:r>
              <a:rPr lang="en-US" sz="2400" dirty="0">
                <a:solidFill>
                  <a:srgbClr val="FFFF00"/>
                </a:solidFill>
              </a:rPr>
              <a:t> has a route for /login, it will be available at /</a:t>
            </a:r>
            <a:r>
              <a:rPr lang="en-US" sz="2400" dirty="0" err="1">
                <a:solidFill>
                  <a:srgbClr val="FFFF00"/>
                </a:solidFill>
              </a:rPr>
              <a:t>api</a:t>
            </a:r>
            <a:r>
              <a:rPr lang="en-US" sz="2400" dirty="0">
                <a:solidFill>
                  <a:srgbClr val="FFFF00"/>
                </a:solidFill>
              </a:rPr>
              <a:t>/v1/user/login.</a:t>
            </a:r>
          </a:p>
          <a:p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198120" y="5726064"/>
            <a:ext cx="10408920" cy="738664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http://localhost:8000/api/v1/user/regiser</a:t>
            </a:r>
            <a:endParaRPr lang="en-US" sz="2400" dirty="0">
              <a:solidFill>
                <a:srgbClr val="0070C0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326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752" y="109728"/>
            <a:ext cx="10515600" cy="56597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ThunderClient</a:t>
            </a:r>
            <a:r>
              <a:rPr lang="en-US" dirty="0" smtClean="0"/>
              <a:t>– Testing the </a:t>
            </a:r>
            <a:r>
              <a:rPr lang="en-US" dirty="0" err="1" smtClean="0"/>
              <a:t>api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44" y="831152"/>
            <a:ext cx="11757400" cy="4280344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3250913" y="1340972"/>
            <a:ext cx="2025175" cy="4218580"/>
          </a:xfrm>
          <a:prstGeom prst="straightConnector1">
            <a:avLst/>
          </a:prstGeom>
          <a:ln w="76200"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5678424" y="2099924"/>
            <a:ext cx="2508332" cy="3560212"/>
          </a:xfrm>
          <a:prstGeom prst="straightConnector1">
            <a:avLst/>
          </a:prstGeom>
          <a:ln w="76200"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636311" y="5700040"/>
            <a:ext cx="2084225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Register </a:t>
            </a:r>
            <a:r>
              <a:rPr lang="en-US" dirty="0" err="1" smtClean="0"/>
              <a:t>api</a:t>
            </a:r>
            <a:r>
              <a:rPr lang="en-US" dirty="0" smtClean="0"/>
              <a:t> working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559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263"/>
            <a:ext cx="12179926" cy="6007409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383280" y="2679192"/>
            <a:ext cx="5148072" cy="2642616"/>
          </a:xfrm>
          <a:prstGeom prst="ellipse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5052281" y="4998572"/>
            <a:ext cx="2875567" cy="1502812"/>
          </a:xfrm>
          <a:prstGeom prst="straightConnector1">
            <a:avLst/>
          </a:prstGeom>
          <a:ln w="76200"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927848" y="6316718"/>
            <a:ext cx="150810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Data updating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192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66" y="504204"/>
            <a:ext cx="11243531" cy="477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50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</a:t>
            </a:r>
            <a:r>
              <a:rPr lang="en-US" dirty="0" err="1" smtClean="0"/>
              <a:t>api</a:t>
            </a:r>
            <a:r>
              <a:rPr lang="en-US" dirty="0" smtClean="0"/>
              <a:t> testing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38" y="2449957"/>
            <a:ext cx="10072330" cy="351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4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6104" y="817266"/>
            <a:ext cx="1484376" cy="657416"/>
          </a:xfrm>
          <a:solidFill>
            <a:srgbClr val="FFFF00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token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72" y="1690688"/>
            <a:ext cx="10893128" cy="4514194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3607529" y="1258676"/>
            <a:ext cx="3936271" cy="2984140"/>
          </a:xfrm>
          <a:prstGeom prst="straightConnector1">
            <a:avLst/>
          </a:prstGeom>
          <a:ln w="76200"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62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Logout </a:t>
            </a:r>
            <a:r>
              <a:rPr lang="en-US" dirty="0" err="1" smtClean="0"/>
              <a:t>api</a:t>
            </a:r>
            <a:r>
              <a:rPr lang="en-US" dirty="0" smtClean="0"/>
              <a:t> testing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55060"/>
            <a:ext cx="10449847" cy="407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84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</a:t>
            </a:r>
            <a:r>
              <a:rPr lang="en-US" dirty="0" err="1" smtClean="0"/>
              <a:t>Nodemon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809" y="1690688"/>
            <a:ext cx="7123986" cy="5075872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399032" y="3016251"/>
            <a:ext cx="3090672" cy="24815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Arrow 5"/>
          <p:cNvSpPr/>
          <p:nvPr/>
        </p:nvSpPr>
        <p:spPr>
          <a:xfrm rot="10800000">
            <a:off x="4489704" y="3017521"/>
            <a:ext cx="4160520" cy="246888"/>
          </a:xfrm>
          <a:prstGeom prst="rightArrow">
            <a:avLst/>
          </a:prstGeom>
          <a:solidFill>
            <a:srgbClr val="FF00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ounded Rectangle 6"/>
          <p:cNvSpPr/>
          <p:nvPr/>
        </p:nvSpPr>
        <p:spPr>
          <a:xfrm>
            <a:off x="8567928" y="1865376"/>
            <a:ext cx="3547872" cy="339242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WHENEVER WE RUN</a:t>
            </a:r>
          </a:p>
          <a:p>
            <a:pPr algn="ctr"/>
            <a:r>
              <a:rPr lang="en-US" sz="3200" dirty="0" err="1" smtClean="0">
                <a:solidFill>
                  <a:srgbClr val="FFFF00"/>
                </a:solidFill>
              </a:rPr>
              <a:t>Npm</a:t>
            </a:r>
            <a:r>
              <a:rPr lang="en-US" sz="3200" dirty="0" smtClean="0">
                <a:solidFill>
                  <a:srgbClr val="FFFF00"/>
                </a:solidFill>
              </a:rPr>
              <a:t> run dev</a:t>
            </a:r>
          </a:p>
          <a:p>
            <a:pPr algn="ctr"/>
            <a:r>
              <a:rPr lang="en-US" sz="3200" dirty="0" smtClean="0"/>
              <a:t>Then our server will start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7159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5984" y="649224"/>
            <a:ext cx="7848600" cy="703136"/>
          </a:xfrm>
          <a:solidFill>
            <a:srgbClr val="00B0F0"/>
          </a:solidFill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Getting the user details using id</a:t>
            </a:r>
            <a:endParaRPr lang="en-IN" dirty="0">
              <a:solidFill>
                <a:srgbClr val="FFFF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91" y="1448530"/>
            <a:ext cx="10587569" cy="493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77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35" y="1335024"/>
            <a:ext cx="11490009" cy="55229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8472" y="201168"/>
            <a:ext cx="10515600" cy="794576"/>
          </a:xfrm>
          <a:solidFill>
            <a:srgbClr val="FFFF00"/>
          </a:solidFill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Edit profile </a:t>
            </a:r>
            <a:r>
              <a:rPr lang="en-US" dirty="0" err="1" smtClean="0">
                <a:solidFill>
                  <a:srgbClr val="FF0000"/>
                </a:solidFill>
              </a:rPr>
              <a:t>api</a:t>
            </a:r>
            <a:r>
              <a:rPr lang="en-US" dirty="0" smtClean="0">
                <a:solidFill>
                  <a:srgbClr val="FF0000"/>
                </a:solidFill>
              </a:rPr>
              <a:t> testing with sending data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44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530" y="2032785"/>
            <a:ext cx="8331628" cy="449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1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2136" y="484632"/>
            <a:ext cx="4968240" cy="767144"/>
          </a:xfrm>
          <a:solidFill>
            <a:srgbClr val="FFFF00"/>
          </a:solidFill>
        </p:spPr>
        <p:txBody>
          <a:bodyPr/>
          <a:lstStyle/>
          <a:p>
            <a:r>
              <a:rPr lang="en-US" dirty="0" smtClean="0"/>
              <a:t>Suggested </a:t>
            </a:r>
            <a:r>
              <a:rPr lang="en-US" dirty="0" err="1" smtClean="0"/>
              <a:t>api</a:t>
            </a:r>
            <a:r>
              <a:rPr lang="en-US" dirty="0" smtClean="0"/>
              <a:t> testing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56" y="1418617"/>
            <a:ext cx="10526231" cy="485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2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74" y="1490636"/>
            <a:ext cx="11099251" cy="46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and unfollow </a:t>
            </a:r>
            <a:r>
              <a:rPr lang="en-US" dirty="0" err="1" smtClean="0"/>
              <a:t>api</a:t>
            </a:r>
            <a:r>
              <a:rPr lang="en-US" dirty="0" smtClean="0"/>
              <a:t> testing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54973"/>
          <a:stretch/>
        </p:blipFill>
        <p:spPr>
          <a:xfrm>
            <a:off x="585443" y="1649064"/>
            <a:ext cx="11069404" cy="23143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49804"/>
          <a:stretch/>
        </p:blipFill>
        <p:spPr>
          <a:xfrm>
            <a:off x="367921" y="4244106"/>
            <a:ext cx="11504449" cy="222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36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till now we have build and tested the </a:t>
            </a:r>
            <a:r>
              <a:rPr lang="en-US" dirty="0" err="1" smtClean="0"/>
              <a:t>api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4069080" y="2386584"/>
            <a:ext cx="4030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now we are building the image uploader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754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Sharp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1463040" y="1690688"/>
            <a:ext cx="80559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Sometimes the images which we </a:t>
            </a:r>
            <a:r>
              <a:rPr lang="en-US" sz="2400" dirty="0" err="1" smtClean="0"/>
              <a:t>upload..its</a:t>
            </a:r>
            <a:r>
              <a:rPr lang="en-US" sz="2400" dirty="0" smtClean="0"/>
              <a:t> quality is too high </a:t>
            </a:r>
          </a:p>
          <a:p>
            <a:r>
              <a:rPr lang="en-US" sz="2400" dirty="0" smtClean="0"/>
              <a:t>So in order to </a:t>
            </a:r>
            <a:r>
              <a:rPr lang="en-US" sz="2400" dirty="0" smtClean="0">
                <a:solidFill>
                  <a:srgbClr val="FF0000"/>
                </a:solidFill>
              </a:rPr>
              <a:t>optimize</a:t>
            </a:r>
            <a:r>
              <a:rPr lang="en-US" sz="2400" dirty="0" smtClean="0"/>
              <a:t> it ..we will have to use </a:t>
            </a:r>
            <a:r>
              <a:rPr lang="en-US" sz="2400" dirty="0" smtClean="0">
                <a:solidFill>
                  <a:srgbClr val="FF0000"/>
                </a:solidFill>
              </a:rPr>
              <a:t>sharp --- a library</a:t>
            </a:r>
            <a:endParaRPr lang="en-IN" sz="24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63040" y="3099816"/>
            <a:ext cx="2398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>
                <a:solidFill>
                  <a:srgbClr val="FF0000"/>
                </a:solidFill>
              </a:rPr>
              <a:t>npm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err="1">
                <a:solidFill>
                  <a:srgbClr val="FF0000"/>
                </a:solidFill>
              </a:rPr>
              <a:t>i</a:t>
            </a:r>
            <a:r>
              <a:rPr lang="en-US" sz="3600" dirty="0" smtClean="0">
                <a:solidFill>
                  <a:srgbClr val="FF0000"/>
                </a:solidFill>
              </a:rPr>
              <a:t> sharp</a:t>
            </a:r>
            <a:endParaRPr lang="en-IN" sz="3600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061" y="3099816"/>
            <a:ext cx="6535232" cy="2788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976" t="37544" r="8407" b="11003"/>
          <a:stretch/>
        </p:blipFill>
        <p:spPr>
          <a:xfrm>
            <a:off x="3008376" y="491479"/>
            <a:ext cx="7781544" cy="62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3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4008" y="0"/>
            <a:ext cx="12444984" cy="695579"/>
          </a:xfrm>
        </p:spPr>
        <p:txBody>
          <a:bodyPr>
            <a:normAutofit/>
          </a:bodyPr>
          <a:lstStyle/>
          <a:p>
            <a:r>
              <a:rPr lang="en-US" sz="4200" dirty="0" smtClean="0"/>
              <a:t>Now we are building post model using sharp, and more</a:t>
            </a:r>
            <a:endParaRPr lang="en-IN" sz="4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1624"/>
            <a:ext cx="5616813" cy="58730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813" y="851624"/>
            <a:ext cx="6555842" cy="574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6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6576" y="9557"/>
            <a:ext cx="6016752" cy="540131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dirty="0" smtClean="0"/>
              <a:t>Adding new post function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-1" b="38272"/>
          <a:stretch/>
        </p:blipFill>
        <p:spPr>
          <a:xfrm>
            <a:off x="0" y="1001549"/>
            <a:ext cx="8421624" cy="352473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85216" y="1682496"/>
            <a:ext cx="2670048" cy="228600"/>
          </a:xfrm>
          <a:prstGeom prst="ellipse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Arrow Connector 5"/>
          <p:cNvCxnSpPr>
            <a:endCxn id="23" idx="1"/>
          </p:cNvCxnSpPr>
          <p:nvPr/>
        </p:nvCxnSpPr>
        <p:spPr>
          <a:xfrm>
            <a:off x="3255264" y="1870092"/>
            <a:ext cx="5495544" cy="547989"/>
          </a:xfrm>
          <a:prstGeom prst="straightConnector1">
            <a:avLst/>
          </a:prstGeom>
          <a:ln w="76200">
            <a:tailEnd type="triangle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971800" y="1001548"/>
            <a:ext cx="1243584" cy="278612"/>
          </a:xfrm>
          <a:prstGeom prst="ellipse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210812" y="718531"/>
            <a:ext cx="4596809" cy="422324"/>
          </a:xfrm>
          <a:prstGeom prst="straightConnector1">
            <a:avLst/>
          </a:prstGeom>
          <a:ln w="57150">
            <a:tailEnd type="triangle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8807621" y="138555"/>
            <a:ext cx="3175591" cy="1477328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req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→ contains incoming request data (like body, files, headers, etc.)</a:t>
            </a:r>
            <a:endParaRPr kumimoji="0" lang="en-US" altLang="en-US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res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→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used to send a response back to the client.</a:t>
            </a:r>
            <a:endParaRPr kumimoji="0" lang="en-US" altLang="en-US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8750808" y="2094915"/>
            <a:ext cx="3355848" cy="646331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req.file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→ is set by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Multer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which handles file uploads. </a:t>
            </a:r>
          </a:p>
        </p:txBody>
      </p:sp>
      <p:sp>
        <p:nvSpPr>
          <p:cNvPr id="27" name="Oval 26"/>
          <p:cNvSpPr/>
          <p:nvPr/>
        </p:nvSpPr>
        <p:spPr>
          <a:xfrm>
            <a:off x="3448812" y="3877056"/>
            <a:ext cx="2083308" cy="274320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8" name="Straight Arrow Connector 27"/>
          <p:cNvCxnSpPr>
            <a:stCxn id="27" idx="6"/>
            <a:endCxn id="30" idx="1"/>
          </p:cNvCxnSpPr>
          <p:nvPr/>
        </p:nvCxnSpPr>
        <p:spPr>
          <a:xfrm flipV="1">
            <a:off x="5532120" y="3485646"/>
            <a:ext cx="3305556" cy="528570"/>
          </a:xfrm>
          <a:prstGeom prst="straightConnector1">
            <a:avLst/>
          </a:prstGeom>
          <a:ln w="76200">
            <a:tailEnd type="triangle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5"/>
          <p:cNvSpPr>
            <a:spLocks noChangeArrowheads="1"/>
          </p:cNvSpPr>
          <p:nvPr/>
        </p:nvSpPr>
        <p:spPr bwMode="auto">
          <a:xfrm>
            <a:off x="8837676" y="3023981"/>
            <a:ext cx="3145536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normalizeH="0" baseline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sharp(</a:t>
            </a:r>
            <a:r>
              <a:rPr kumimoji="0" lang="en-US" altLang="en-US" i="0" u="none" strike="noStrike" normalizeH="0" baseline="0" dirty="0" err="1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image.buffer</a:t>
            </a:r>
            <a:r>
              <a:rPr kumimoji="0" lang="en-US" altLang="en-US" i="0" u="none" strike="noStrike" normalizeH="0" baseline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)</a:t>
            </a:r>
            <a:r>
              <a:rPr kumimoji="0" lang="en-US" altLang="en-US" b="1" i="0" u="none" strike="noStrike" normalizeH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</a:rPr>
              <a:t> </a:t>
            </a:r>
            <a:endParaRPr lang="en-US" altLang="en-US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it takes </a:t>
            </a:r>
            <a:r>
              <a:rPr lang="en-US" altLang="en-US" dirty="0" smtClean="0">
                <a:latin typeface="Arial" panose="020B0604020202020204" pitchFamily="34" charset="0"/>
              </a:rPr>
              <a:t>the image file’s buffer(binary data)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6706362" y="4151376"/>
            <a:ext cx="1322070" cy="256032"/>
          </a:xfrm>
          <a:prstGeom prst="ellipse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8028432" y="4310902"/>
            <a:ext cx="914400" cy="299046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5"/>
          <p:cNvSpPr>
            <a:spLocks noChangeArrowheads="1"/>
          </p:cNvSpPr>
          <p:nvPr/>
        </p:nvSpPr>
        <p:spPr bwMode="auto">
          <a:xfrm>
            <a:off x="8942832" y="4318521"/>
            <a:ext cx="3145536" cy="923330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dirty="0">
                <a:solidFill>
                  <a:srgbClr val="FF0000"/>
                </a:solidFill>
              </a:rPr>
              <a:t>.</a:t>
            </a:r>
            <a:r>
              <a:rPr lang="en-IN" dirty="0" err="1">
                <a:solidFill>
                  <a:srgbClr val="FF0000"/>
                </a:solidFill>
              </a:rPr>
              <a:t>toBuffer</a:t>
            </a:r>
            <a:r>
              <a:rPr lang="en-IN" dirty="0" smtClean="0">
                <a:solidFill>
                  <a:srgbClr val="FF0000"/>
                </a:solidFill>
              </a:rPr>
              <a:t>()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returns the optimized image as a buffer again (for upload)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Rectangle 5"/>
          <p:cNvSpPr>
            <a:spLocks noChangeArrowheads="1"/>
          </p:cNvSpPr>
          <p:nvPr/>
        </p:nvSpPr>
        <p:spPr bwMode="auto">
          <a:xfrm>
            <a:off x="8961120" y="5652889"/>
            <a:ext cx="3145536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Converts the binary image buffer into a </a:t>
            </a:r>
            <a:r>
              <a:rPr lang="en-US" b="1" dirty="0"/>
              <a:t>Base64 string</a:t>
            </a:r>
            <a:r>
              <a:rPr lang="en-US" dirty="0"/>
              <a:t>.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 flipH="1">
            <a:off x="1764792" y="517363"/>
            <a:ext cx="669036" cy="5156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2"/>
          <a:srcRect t="61301" b="30585"/>
          <a:stretch/>
        </p:blipFill>
        <p:spPr>
          <a:xfrm>
            <a:off x="-36576" y="5814657"/>
            <a:ext cx="8421624" cy="463297"/>
          </a:xfrm>
          <a:prstGeom prst="rect">
            <a:avLst/>
          </a:prstGeom>
        </p:spPr>
      </p:pic>
      <p:sp>
        <p:nvSpPr>
          <p:cNvPr id="60" name="Oval 59"/>
          <p:cNvSpPr/>
          <p:nvPr/>
        </p:nvSpPr>
        <p:spPr>
          <a:xfrm>
            <a:off x="182880" y="5814657"/>
            <a:ext cx="8083296" cy="463297"/>
          </a:xfrm>
          <a:prstGeom prst="ellipse">
            <a:avLst/>
          </a:prstGeom>
          <a:noFill/>
          <a:ln>
            <a:solidFill>
              <a:srgbClr val="FFFF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2" name="Straight Arrow Connector 61"/>
          <p:cNvCxnSpPr>
            <a:endCxn id="45" idx="1"/>
          </p:cNvCxnSpPr>
          <p:nvPr/>
        </p:nvCxnSpPr>
        <p:spPr>
          <a:xfrm flipV="1">
            <a:off x="8129016" y="5976055"/>
            <a:ext cx="832104" cy="56704"/>
          </a:xfrm>
          <a:prstGeom prst="straightConnector1">
            <a:avLst/>
          </a:prstGeom>
          <a:ln w="76200">
            <a:tailEnd type="triangle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038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4320" y="3455797"/>
            <a:ext cx="4639056" cy="1325563"/>
          </a:xfrm>
        </p:spPr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ndex.js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763" y="168862"/>
            <a:ext cx="10016386" cy="352104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024128" y="1435608"/>
            <a:ext cx="8677656" cy="4937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 rot="13433810">
            <a:off x="7872984" y="2859209"/>
            <a:ext cx="3657600" cy="65357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13" name="Round Same Side Corner Rectangle 12"/>
          <p:cNvSpPr/>
          <p:nvPr/>
        </p:nvSpPr>
        <p:spPr>
          <a:xfrm>
            <a:off x="7255764" y="4542981"/>
            <a:ext cx="4892040" cy="1764792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BASIC DONE</a:t>
            </a:r>
            <a:endParaRPr lang="en-IN" sz="5400" dirty="0"/>
          </a:p>
        </p:txBody>
      </p:sp>
    </p:spTree>
    <p:extLst>
      <p:ext uri="{BB962C8B-B14F-4D97-AF65-F5344CB8AC3E}">
        <p14:creationId xmlns:p14="http://schemas.microsoft.com/office/powerpoint/2010/main" val="349168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6471" t="68640" r="13238" b="23456"/>
          <a:stretch/>
        </p:blipFill>
        <p:spPr>
          <a:xfrm>
            <a:off x="585214" y="166038"/>
            <a:ext cx="7260336" cy="4846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14" y="906078"/>
            <a:ext cx="4828032" cy="15847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b="29647"/>
          <a:stretch/>
        </p:blipFill>
        <p:spPr>
          <a:xfrm>
            <a:off x="457262" y="3683853"/>
            <a:ext cx="5774373" cy="126991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85214" y="166038"/>
            <a:ext cx="7104890" cy="484632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7690104" y="347473"/>
            <a:ext cx="392811" cy="3657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8082915" y="166038"/>
            <a:ext cx="3978021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Uploads the image to </a:t>
            </a:r>
            <a:r>
              <a:rPr lang="en-US" b="1" dirty="0" err="1"/>
              <a:t>Cloudinary</a:t>
            </a:r>
            <a:r>
              <a:rPr lang="en-US" dirty="0"/>
              <a:t> (an image hosting service).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4942" y="982866"/>
            <a:ext cx="4608576" cy="1431198"/>
          </a:xfrm>
          <a:prstGeom prst="rect">
            <a:avLst/>
          </a:prstGeom>
          <a:noFill/>
          <a:ln>
            <a:solidFill>
              <a:srgbClr val="00B05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4645152" y="1147052"/>
            <a:ext cx="2423161" cy="49655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3899" y="993804"/>
            <a:ext cx="5207038" cy="1923132"/>
          </a:xfrm>
          <a:prstGeom prst="rect">
            <a:avLst/>
          </a:prstGeom>
        </p:spPr>
      </p:pic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7772210" y="3065027"/>
            <a:ext cx="3978021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/>
              <a:t>HTTPS link</a:t>
            </a:r>
            <a:r>
              <a:rPr lang="en-US" dirty="0"/>
              <a:t> to the uploaded image on </a:t>
            </a:r>
            <a:r>
              <a:rPr lang="en-US" dirty="0" err="1" smtClean="0"/>
              <a:t>Cloudinary</a:t>
            </a:r>
            <a:endParaRPr lang="en-US" dirty="0" smtClean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storing that </a:t>
            </a:r>
            <a:r>
              <a:rPr lang="en-US" b="1" dirty="0"/>
              <a:t>image URL</a:t>
            </a:r>
            <a:r>
              <a:rPr lang="en-US" dirty="0"/>
              <a:t> in the database</a:t>
            </a:r>
            <a:endParaRPr lang="en-US" alt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4645152" y="1147052"/>
            <a:ext cx="2423162" cy="493061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1915665" y="1486921"/>
            <a:ext cx="3095247" cy="365136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4499082" y="1819117"/>
            <a:ext cx="3191023" cy="1707576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425696" y="3988357"/>
            <a:ext cx="3136392" cy="684939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5"/>
          <p:cNvSpPr>
            <a:spLocks noChangeArrowheads="1"/>
          </p:cNvSpPr>
          <p:nvPr/>
        </p:nvSpPr>
        <p:spPr bwMode="auto">
          <a:xfrm>
            <a:off x="7690104" y="4332314"/>
            <a:ext cx="3978021" cy="92333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Finds the user who created the post using their </a:t>
            </a:r>
            <a:r>
              <a:rPr lang="en-US" dirty="0" smtClean="0">
                <a:solidFill>
                  <a:srgbClr val="FF0000"/>
                </a:solidFill>
              </a:rPr>
              <a:t>ID (</a:t>
            </a:r>
            <a:r>
              <a:rPr lang="en-US" dirty="0" err="1" smtClean="0">
                <a:solidFill>
                  <a:srgbClr val="FF0000"/>
                </a:solidFill>
              </a:rPr>
              <a:t>authorID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err="1" smtClean="0">
                <a:solidFill>
                  <a:srgbClr val="FF0000"/>
                </a:solidFill>
              </a:rPr>
              <a:t>authorID</a:t>
            </a:r>
            <a:r>
              <a:rPr lang="en-US" altLang="en-US" dirty="0" smtClean="0"/>
              <a:t> comes from </a:t>
            </a:r>
            <a:r>
              <a:rPr lang="en-US" altLang="en-US" dirty="0" smtClean="0">
                <a:solidFill>
                  <a:srgbClr val="00B0F0"/>
                </a:solidFill>
              </a:rPr>
              <a:t>req.id</a:t>
            </a:r>
            <a:endParaRPr lang="en-US" altLang="en-US" dirty="0">
              <a:solidFill>
                <a:srgbClr val="00B0F0"/>
              </a:solidFill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3344448" y="4406568"/>
            <a:ext cx="1666464" cy="1229978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"/>
          <p:cNvSpPr>
            <a:spLocks noChangeArrowheads="1"/>
          </p:cNvSpPr>
          <p:nvPr/>
        </p:nvSpPr>
        <p:spPr bwMode="auto">
          <a:xfrm>
            <a:off x="4677627" y="5636546"/>
            <a:ext cx="6473952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F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0000"/>
                </a:solidFill>
              </a:rPr>
              <a:t>Adds the newly created post's ID to the </a:t>
            </a:r>
            <a:r>
              <a:rPr lang="en-US" dirty="0" smtClean="0">
                <a:solidFill>
                  <a:srgbClr val="FF0000"/>
                </a:solidFill>
              </a:rPr>
              <a:t>user's posts array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In </a:t>
            </a:r>
            <a:r>
              <a:rPr lang="en-US" dirty="0"/>
              <a:t>User model, there's a </a:t>
            </a:r>
            <a:r>
              <a:rPr lang="en-US" dirty="0" smtClean="0"/>
              <a:t>posts</a:t>
            </a:r>
            <a:r>
              <a:rPr lang="en-US" dirty="0"/>
              <a:t> field that stores an array of post IDs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This </a:t>
            </a:r>
            <a:r>
              <a:rPr lang="en-US" dirty="0" smtClean="0"/>
              <a:t>will creates </a:t>
            </a:r>
            <a:r>
              <a:rPr lang="en-US" dirty="0"/>
              <a:t>a </a:t>
            </a:r>
            <a:r>
              <a:rPr lang="en-US" b="1" dirty="0"/>
              <a:t>reference</a:t>
            </a:r>
            <a:r>
              <a:rPr lang="en-US" dirty="0"/>
              <a:t> between the user and their </a:t>
            </a:r>
            <a:r>
              <a:rPr lang="en-US" dirty="0" smtClean="0"/>
              <a:t>posts</a:t>
            </a:r>
            <a:endParaRPr lang="en-US" dirty="0"/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2152680" y="4673296"/>
            <a:ext cx="32736" cy="104170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"/>
          <p:cNvSpPr>
            <a:spLocks noChangeArrowheads="1"/>
          </p:cNvSpPr>
          <p:nvPr/>
        </p:nvSpPr>
        <p:spPr bwMode="auto">
          <a:xfrm>
            <a:off x="274128" y="5721999"/>
            <a:ext cx="3941254" cy="646331"/>
          </a:xfrm>
          <a:prstGeom prst="rect">
            <a:avLst/>
          </a:prstGeom>
          <a:solidFill>
            <a:srgbClr val="92D050"/>
          </a:solidFill>
          <a:ln>
            <a:solidFill>
              <a:srgbClr val="FF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Saves the updated user document back to </a:t>
            </a:r>
            <a:r>
              <a:rPr lang="en-US" dirty="0" smtClean="0"/>
              <a:t>MongoDB</a:t>
            </a:r>
            <a:endParaRPr lang="en-US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6"/>
          <a:srcRect b="50000"/>
          <a:stretch/>
        </p:blipFill>
        <p:spPr>
          <a:xfrm>
            <a:off x="2492728" y="2820546"/>
            <a:ext cx="4012708" cy="426200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cxnSp>
        <p:nvCxnSpPr>
          <p:cNvPr id="66" name="Straight Arrow Connector 65"/>
          <p:cNvCxnSpPr/>
          <p:nvPr/>
        </p:nvCxnSpPr>
        <p:spPr>
          <a:xfrm flipV="1">
            <a:off x="1677110" y="3403507"/>
            <a:ext cx="1052633" cy="852071"/>
          </a:xfrm>
          <a:prstGeom prst="straightConnector1">
            <a:avLst/>
          </a:prstGeom>
          <a:ln w="76200">
            <a:tailEnd type="triangle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6"/>
          <a:srcRect t="48749" b="9414"/>
          <a:stretch/>
        </p:blipFill>
        <p:spPr>
          <a:xfrm>
            <a:off x="2630903" y="3272214"/>
            <a:ext cx="4012708" cy="356616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cxnSp>
        <p:nvCxnSpPr>
          <p:cNvPr id="71" name="Straight Arrow Connector 70"/>
          <p:cNvCxnSpPr/>
          <p:nvPr/>
        </p:nvCxnSpPr>
        <p:spPr>
          <a:xfrm flipV="1">
            <a:off x="1368389" y="3065027"/>
            <a:ext cx="1320301" cy="1196630"/>
          </a:xfrm>
          <a:prstGeom prst="straightConnector1">
            <a:avLst/>
          </a:prstGeom>
          <a:ln w="76200">
            <a:tailEnd type="triangle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33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296" y="182429"/>
            <a:ext cx="3814271" cy="194036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73186" r="58083" b="10986"/>
          <a:stretch/>
        </p:blipFill>
        <p:spPr>
          <a:xfrm>
            <a:off x="9284183" y="2645820"/>
            <a:ext cx="2243377" cy="777240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9720072" y="1892809"/>
            <a:ext cx="685800" cy="805430"/>
          </a:xfrm>
          <a:prstGeom prst="straightConnector1">
            <a:avLst/>
          </a:prstGeom>
          <a:ln w="76200">
            <a:tailEnd type="triangle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30" y="2698239"/>
            <a:ext cx="5769866" cy="17129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70711"/>
          <a:stretch/>
        </p:blipFill>
        <p:spPr>
          <a:xfrm>
            <a:off x="621790" y="350517"/>
            <a:ext cx="5774373" cy="528679"/>
          </a:xfrm>
          <a:prstGeom prst="rect">
            <a:avLst/>
          </a:prstGeom>
        </p:spPr>
      </p:pic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8222004" y="5957689"/>
            <a:ext cx="3355848" cy="646331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Each</a:t>
            </a:r>
            <a:r>
              <a:rPr kumimoji="0" lang="en-US" altLang="en-US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user has a posts array containing all their post IDs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8089" y="4670754"/>
            <a:ext cx="3909478" cy="830471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9267444" y="5358384"/>
            <a:ext cx="452628" cy="637320"/>
          </a:xfrm>
          <a:prstGeom prst="straightConnector1">
            <a:avLst/>
          </a:prstGeom>
          <a:ln w="76200">
            <a:tailEnd type="triangle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1243584" y="1719194"/>
            <a:ext cx="3355848" cy="646331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</a:t>
            </a:r>
            <a:r>
              <a:rPr kumimoji="0" lang="en-US" altLang="en-US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populate will allow to return all the fields</a:t>
            </a:r>
          </a:p>
        </p:txBody>
      </p:sp>
      <p:cxnSp>
        <p:nvCxnSpPr>
          <p:cNvPr id="17" name="Straight Arrow Connector 16"/>
          <p:cNvCxnSpPr>
            <a:stCxn id="14" idx="0"/>
          </p:cNvCxnSpPr>
          <p:nvPr/>
        </p:nvCxnSpPr>
        <p:spPr>
          <a:xfrm flipV="1">
            <a:off x="2921508" y="879196"/>
            <a:ext cx="562355" cy="839998"/>
          </a:xfrm>
          <a:prstGeom prst="straightConnector1">
            <a:avLst/>
          </a:prstGeom>
          <a:ln w="76200">
            <a:tailEnd type="triangle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119628" y="4184568"/>
            <a:ext cx="16764" cy="789768"/>
          </a:xfrm>
          <a:prstGeom prst="straightConnector1">
            <a:avLst/>
          </a:prstGeom>
          <a:ln w="76200">
            <a:tailEnd type="triangle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1441704" y="5030713"/>
            <a:ext cx="3355848" cy="646331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means that the post is created</a:t>
            </a:r>
          </a:p>
        </p:txBody>
      </p:sp>
    </p:spTree>
    <p:extLst>
      <p:ext uri="{BB962C8B-B14F-4D97-AF65-F5344CB8AC3E}">
        <p14:creationId xmlns:p14="http://schemas.microsoft.com/office/powerpoint/2010/main" val="238324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" y="0"/>
            <a:ext cx="10515600" cy="1325563"/>
          </a:xfrm>
        </p:spPr>
        <p:txBody>
          <a:bodyPr/>
          <a:lstStyle/>
          <a:p>
            <a:r>
              <a:rPr lang="en-US" dirty="0" smtClean="0"/>
              <a:t>When we highlight a </a:t>
            </a:r>
            <a:r>
              <a:rPr lang="en-US" dirty="0" err="1" smtClean="0"/>
              <a:t>post..then</a:t>
            </a:r>
            <a:r>
              <a:rPr lang="en-US" dirty="0" smtClean="0"/>
              <a:t> its username and other things are </a:t>
            </a:r>
            <a:r>
              <a:rPr lang="en-US" dirty="0" err="1" smtClean="0"/>
              <a:t>shown..so</a:t>
            </a:r>
            <a:r>
              <a:rPr lang="en-US" dirty="0" smtClean="0"/>
              <a:t> this is for that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" y="1325562"/>
            <a:ext cx="9156192" cy="559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1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1" y="80125"/>
            <a:ext cx="6678168" cy="499886"/>
          </a:xfrm>
          <a:solidFill>
            <a:srgbClr val="FFFF00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Updated version of </a:t>
            </a:r>
            <a:r>
              <a:rPr lang="en-US" dirty="0" err="1" smtClean="0"/>
              <a:t>getAllPosts</a:t>
            </a:r>
            <a:r>
              <a:rPr lang="en-US" dirty="0" smtClean="0"/>
              <a:t> 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90942"/>
          <a:stretch/>
        </p:blipFill>
        <p:spPr>
          <a:xfrm>
            <a:off x="70104" y="758952"/>
            <a:ext cx="9128760" cy="548640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13" idx="3"/>
            <a:endCxn id="7" idx="1"/>
          </p:cNvCxnSpPr>
          <p:nvPr/>
        </p:nvCxnSpPr>
        <p:spPr>
          <a:xfrm flipV="1">
            <a:off x="3812434" y="671486"/>
            <a:ext cx="3818234" cy="861105"/>
          </a:xfrm>
          <a:prstGeom prst="straightConnector1">
            <a:avLst/>
          </a:prstGeom>
          <a:ln w="76200">
            <a:tailEnd type="triangle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7630668" y="71321"/>
            <a:ext cx="3355848" cy="1200329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Gets the </a:t>
            </a:r>
            <a:r>
              <a:rPr lang="en-US" dirty="0">
                <a:solidFill>
                  <a:srgbClr val="FF0000"/>
                </a:solidFill>
              </a:rPr>
              <a:t>logged-in user's ID</a:t>
            </a:r>
            <a:r>
              <a:rPr lang="en-US" dirty="0"/>
              <a:t> </a:t>
            </a:r>
            <a:r>
              <a:rPr lang="en-IN" dirty="0"/>
              <a:t>from the </a:t>
            </a:r>
            <a:r>
              <a:rPr lang="en-IN" dirty="0">
                <a:solidFill>
                  <a:srgbClr val="002060"/>
                </a:solidFill>
              </a:rPr>
              <a:t>JWT </a:t>
            </a:r>
            <a:r>
              <a:rPr lang="en-IN" dirty="0" smtClean="0">
                <a:solidFill>
                  <a:srgbClr val="002060"/>
                </a:solidFill>
              </a:rPr>
              <a:t>token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If no user is logged </a:t>
            </a:r>
            <a:r>
              <a:rPr lang="en-US" dirty="0" smtClean="0"/>
              <a:t>in ,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viewerId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is null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5743" t="8343" r="64207" b="87129"/>
          <a:stretch/>
        </p:blipFill>
        <p:spPr>
          <a:xfrm>
            <a:off x="70104" y="1345474"/>
            <a:ext cx="3742330" cy="374233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3372" t="12341" r="35077" b="80861"/>
          <a:stretch/>
        </p:blipFill>
        <p:spPr>
          <a:xfrm>
            <a:off x="19812" y="1811183"/>
            <a:ext cx="7610856" cy="557785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cxnSp>
        <p:nvCxnSpPr>
          <p:cNvPr id="21" name="Straight Arrow Connector 20"/>
          <p:cNvCxnSpPr/>
          <p:nvPr/>
        </p:nvCxnSpPr>
        <p:spPr>
          <a:xfrm flipV="1">
            <a:off x="7445036" y="1811183"/>
            <a:ext cx="1122892" cy="100550"/>
          </a:xfrm>
          <a:prstGeom prst="straightConnector1">
            <a:avLst/>
          </a:prstGeom>
          <a:ln w="76200">
            <a:tailEnd type="triangle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8567928" y="1626517"/>
            <a:ext cx="35295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Runs two queries simultaneously</a:t>
            </a:r>
          </a:p>
        </p:txBody>
      </p:sp>
      <p:sp>
        <p:nvSpPr>
          <p:cNvPr id="27" name="Rectangle 5"/>
          <p:cNvSpPr>
            <a:spLocks noChangeArrowheads="1"/>
          </p:cNvSpPr>
          <p:nvPr/>
        </p:nvSpPr>
        <p:spPr bwMode="auto">
          <a:xfrm>
            <a:off x="4065725" y="2658903"/>
            <a:ext cx="7129886" cy="646331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0000"/>
                </a:solidFill>
              </a:rPr>
              <a:t>Finds all users </a:t>
            </a:r>
            <a:r>
              <a:rPr lang="en-US" dirty="0"/>
              <a:t>who </a:t>
            </a:r>
            <a:r>
              <a:rPr lang="en-US" dirty="0" smtClean="0"/>
              <a:t>have </a:t>
            </a:r>
            <a:r>
              <a:rPr lang="en-US" dirty="0" err="1" smtClean="0"/>
              <a:t>isPrivate</a:t>
            </a:r>
            <a:r>
              <a:rPr lang="en-US" dirty="0" smtClean="0"/>
              <a:t>: false – means </a:t>
            </a:r>
            <a:r>
              <a:rPr lang="en-US" dirty="0" smtClean="0">
                <a:solidFill>
                  <a:srgbClr val="FF0000"/>
                </a:solidFill>
              </a:rPr>
              <a:t>public account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.distinct(‘_id’)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 returns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only the unique _id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field values from the user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2478024" y="2401293"/>
            <a:ext cx="1259279" cy="275844"/>
          </a:xfrm>
          <a:prstGeom prst="straightConnector1">
            <a:avLst/>
          </a:prstGeom>
          <a:ln w="76200">
            <a:tailEnd type="triangle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5"/>
          <p:cNvSpPr>
            <a:spLocks noChangeArrowheads="1"/>
          </p:cNvSpPr>
          <p:nvPr/>
        </p:nvSpPr>
        <p:spPr bwMode="auto">
          <a:xfrm>
            <a:off x="179832" y="2713571"/>
            <a:ext cx="2864448" cy="369332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FF0000"/>
                </a:solidFill>
              </a:rPr>
              <a:t>Gives all the public user IDs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2"/>
          <a:srcRect l="3373" t="18612" r="2033" b="74145"/>
          <a:stretch/>
        </p:blipFill>
        <p:spPr>
          <a:xfrm>
            <a:off x="0" y="3559691"/>
            <a:ext cx="11696700" cy="594360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cxnSp>
        <p:nvCxnSpPr>
          <p:cNvPr id="47" name="Straight Arrow Connector 46"/>
          <p:cNvCxnSpPr>
            <a:endCxn id="49" idx="1"/>
          </p:cNvCxnSpPr>
          <p:nvPr/>
        </p:nvCxnSpPr>
        <p:spPr>
          <a:xfrm>
            <a:off x="2941320" y="3983552"/>
            <a:ext cx="1500219" cy="354656"/>
          </a:xfrm>
          <a:prstGeom prst="straightConnector1">
            <a:avLst/>
          </a:prstGeom>
          <a:ln w="76200">
            <a:tailEnd type="triangle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5"/>
          <p:cNvSpPr>
            <a:spLocks noChangeArrowheads="1"/>
          </p:cNvSpPr>
          <p:nvPr/>
        </p:nvSpPr>
        <p:spPr bwMode="auto">
          <a:xfrm>
            <a:off x="4441539" y="4015042"/>
            <a:ext cx="7129886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dirty="0"/>
              <a:t>Finds </a:t>
            </a:r>
            <a:r>
              <a:rPr lang="en-IN" dirty="0">
                <a:solidFill>
                  <a:srgbClr val="FF0000"/>
                </a:solidFill>
              </a:rPr>
              <a:t>private users</a:t>
            </a:r>
            <a:r>
              <a:rPr lang="en-IN" dirty="0"/>
              <a:t>  where the </a:t>
            </a:r>
            <a:r>
              <a:rPr lang="en-IN" dirty="0" smtClean="0"/>
              <a:t>current </a:t>
            </a:r>
            <a:r>
              <a:rPr lang="en-IN" dirty="0"/>
              <a:t>viewer is </a:t>
            </a:r>
            <a:r>
              <a:rPr lang="en-IN" dirty="0">
                <a:solidFill>
                  <a:srgbClr val="FF0000"/>
                </a:solidFill>
              </a:rPr>
              <a:t>in </a:t>
            </a:r>
            <a:r>
              <a:rPr lang="en-IN" dirty="0" smtClean="0">
                <a:solidFill>
                  <a:srgbClr val="FF0000"/>
                </a:solidFill>
              </a:rPr>
              <a:t>their followers array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Only </a:t>
            </a:r>
            <a:r>
              <a:rPr lang="en-US" dirty="0">
                <a:solidFill>
                  <a:srgbClr val="FF0000"/>
                </a:solidFill>
              </a:rPr>
              <a:t>runs if user is </a:t>
            </a:r>
            <a:r>
              <a:rPr lang="en-US" dirty="0" smtClean="0">
                <a:solidFill>
                  <a:srgbClr val="FF0000"/>
                </a:solidFill>
              </a:rPr>
              <a:t>logged in </a:t>
            </a:r>
            <a:r>
              <a:rPr lang="en-US" dirty="0" smtClean="0"/>
              <a:t>(</a:t>
            </a:r>
            <a:r>
              <a:rPr lang="en-IN" dirty="0" err="1" smtClean="0"/>
              <a:t>viewerId</a:t>
            </a:r>
            <a:r>
              <a:rPr lang="en-IN" dirty="0" smtClean="0"/>
              <a:t> exists)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2"/>
          <a:srcRect l="5320" t="26655" r="61772" b="53621"/>
          <a:stretch/>
        </p:blipFill>
        <p:spPr>
          <a:xfrm>
            <a:off x="226007" y="5036605"/>
            <a:ext cx="4069080" cy="1618487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58" name="Rectangle 57"/>
          <p:cNvSpPr/>
          <p:nvPr/>
        </p:nvSpPr>
        <p:spPr>
          <a:xfrm>
            <a:off x="226007" y="4478493"/>
            <a:ext cx="3511296" cy="3657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… is called spread operator</a:t>
            </a:r>
            <a:endParaRPr lang="en-IN" dirty="0"/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2689248" y="5083124"/>
            <a:ext cx="2184504" cy="449054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5"/>
          <p:cNvSpPr>
            <a:spLocks noChangeArrowheads="1"/>
          </p:cNvSpPr>
          <p:nvPr/>
        </p:nvSpPr>
        <p:spPr bwMode="auto">
          <a:xfrm>
            <a:off x="4967626" y="4769689"/>
            <a:ext cx="2663042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Ids of all the public users</a:t>
            </a:r>
            <a:endParaRPr lang="en-IN" dirty="0" smtClean="0"/>
          </a:p>
        </p:txBody>
      </p:sp>
      <p:cxnSp>
        <p:nvCxnSpPr>
          <p:cNvPr id="63" name="Straight Arrow Connector 62"/>
          <p:cNvCxnSpPr>
            <a:endCxn id="66" idx="1"/>
          </p:cNvCxnSpPr>
          <p:nvPr/>
        </p:nvCxnSpPr>
        <p:spPr>
          <a:xfrm>
            <a:off x="4207003" y="5858522"/>
            <a:ext cx="2092144" cy="88017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5"/>
          <p:cNvSpPr>
            <a:spLocks noChangeArrowheads="1"/>
          </p:cNvSpPr>
          <p:nvPr/>
        </p:nvSpPr>
        <p:spPr bwMode="auto">
          <a:xfrm>
            <a:off x="6299147" y="5761873"/>
            <a:ext cx="2179934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Conditional Spread</a:t>
            </a:r>
            <a:endParaRPr lang="en-IN" dirty="0" smtClean="0"/>
          </a:p>
        </p:txBody>
      </p:sp>
      <p:cxnSp>
        <p:nvCxnSpPr>
          <p:cNvPr id="67" name="Straight Arrow Connector 66"/>
          <p:cNvCxnSpPr>
            <a:endCxn id="69" idx="1"/>
          </p:cNvCxnSpPr>
          <p:nvPr/>
        </p:nvCxnSpPr>
        <p:spPr>
          <a:xfrm>
            <a:off x="3582163" y="6075413"/>
            <a:ext cx="2130244" cy="488602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5"/>
          <p:cNvSpPr>
            <a:spLocks noChangeArrowheads="1"/>
          </p:cNvSpPr>
          <p:nvPr/>
        </p:nvSpPr>
        <p:spPr bwMode="auto">
          <a:xfrm>
            <a:off x="5712407" y="6379349"/>
            <a:ext cx="4876345" cy="369332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Ids of all the private users who are in follow array</a:t>
            </a:r>
            <a:endParaRPr lang="en-IN" dirty="0" smtClean="0"/>
          </a:p>
        </p:txBody>
      </p:sp>
      <p:cxnSp>
        <p:nvCxnSpPr>
          <p:cNvPr id="73" name="Straight Arrow Connector 72"/>
          <p:cNvCxnSpPr/>
          <p:nvPr/>
        </p:nvCxnSpPr>
        <p:spPr>
          <a:xfrm flipV="1">
            <a:off x="4079288" y="5552606"/>
            <a:ext cx="2019760" cy="153462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5"/>
          <p:cNvSpPr>
            <a:spLocks noChangeArrowheads="1"/>
          </p:cNvSpPr>
          <p:nvPr/>
        </p:nvSpPr>
        <p:spPr bwMode="auto">
          <a:xfrm>
            <a:off x="6247025" y="5291476"/>
            <a:ext cx="4597759" cy="369332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If user is logged in </a:t>
            </a:r>
            <a:r>
              <a:rPr lang="en-US" dirty="0" err="1" smtClean="0"/>
              <a:t>viewerId</a:t>
            </a:r>
            <a:r>
              <a:rPr lang="en-US" dirty="0" smtClean="0"/>
              <a:t> exist else it is null</a:t>
            </a:r>
            <a:endParaRPr lang="en-IN" dirty="0" smtClean="0"/>
          </a:p>
        </p:txBody>
      </p:sp>
      <p:cxnSp>
        <p:nvCxnSpPr>
          <p:cNvPr id="78" name="Straight Arrow Connector 77"/>
          <p:cNvCxnSpPr/>
          <p:nvPr/>
        </p:nvCxnSpPr>
        <p:spPr>
          <a:xfrm>
            <a:off x="5860235" y="2186031"/>
            <a:ext cx="769165" cy="527540"/>
          </a:xfrm>
          <a:prstGeom prst="straightConnector1">
            <a:avLst/>
          </a:prstGeom>
          <a:ln w="76200">
            <a:tailEnd type="triangle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70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17694" b="89290"/>
          <a:stretch/>
        </p:blipFill>
        <p:spPr>
          <a:xfrm>
            <a:off x="153280" y="281386"/>
            <a:ext cx="6311528" cy="27639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17520" y="281386"/>
            <a:ext cx="3392424" cy="285542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409945" y="419585"/>
            <a:ext cx="1673352" cy="0"/>
          </a:xfrm>
          <a:prstGeom prst="straightConnector1">
            <a:avLst/>
          </a:prstGeom>
          <a:ln w="76200">
            <a:tailEnd type="triangle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8083297" y="100991"/>
            <a:ext cx="3602735" cy="646331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Similar to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SELECT </a:t>
            </a:r>
            <a:r>
              <a:rPr lang="en-US" dirty="0"/>
              <a:t>* FROM posts WHERE </a:t>
            </a:r>
            <a:r>
              <a:rPr lang="en-US" dirty="0" smtClean="0"/>
              <a:t>author</a:t>
            </a:r>
            <a:endParaRPr lang="en-US" dirty="0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153280" y="916379"/>
            <a:ext cx="7271004" cy="369332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Finds posts where the </a:t>
            </a:r>
            <a:r>
              <a:rPr lang="en-US" dirty="0" smtClean="0">
                <a:solidFill>
                  <a:srgbClr val="FF0000"/>
                </a:solidFill>
              </a:rPr>
              <a:t>author </a:t>
            </a:r>
            <a:r>
              <a:rPr lang="en-US" dirty="0"/>
              <a:t>matches ANY ID in the </a:t>
            </a:r>
            <a:r>
              <a:rPr lang="en-US" dirty="0" err="1" smtClean="0">
                <a:solidFill>
                  <a:srgbClr val="0070C0"/>
                </a:solidFill>
              </a:rPr>
              <a:t>allowedAuthorIds</a:t>
            </a:r>
            <a:endParaRPr lang="en-US" dirty="0" smtClean="0">
              <a:solidFill>
                <a:srgbClr val="0070C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871722" y="566928"/>
            <a:ext cx="1282448" cy="320040"/>
          </a:xfrm>
          <a:prstGeom prst="straightConnector1">
            <a:avLst/>
          </a:prstGeom>
          <a:ln w="76200">
            <a:tailEnd type="triangle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1" t="10116" r="3821" b="1306"/>
          <a:stretch/>
        </p:blipFill>
        <p:spPr>
          <a:xfrm>
            <a:off x="0" y="1782504"/>
            <a:ext cx="7375280" cy="2286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53280" y="1782504"/>
            <a:ext cx="2480191" cy="229176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2633471" y="1782505"/>
            <a:ext cx="5321809" cy="82871"/>
          </a:xfrm>
          <a:prstGeom prst="straightConnector1">
            <a:avLst/>
          </a:prstGeom>
          <a:ln w="76200">
            <a:tailEnd type="triangle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8083297" y="1459339"/>
            <a:ext cx="3602735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dirty="0" err="1"/>
              <a:t>createdAt</a:t>
            </a:r>
            <a:r>
              <a:rPr lang="en-IN" dirty="0"/>
              <a:t>: -</a:t>
            </a:r>
            <a:r>
              <a:rPr lang="en-IN" dirty="0" smtClean="0"/>
              <a:t>1 </a:t>
            </a:r>
            <a:r>
              <a:rPr lang="en-IN" dirty="0"/>
              <a:t>= </a:t>
            </a:r>
            <a:r>
              <a:rPr lang="en-IN" b="1" dirty="0"/>
              <a:t>Descending order</a:t>
            </a:r>
            <a:r>
              <a:rPr lang="en-IN" dirty="0"/>
              <a:t> (newest to oldest</a:t>
            </a:r>
            <a:r>
              <a:rPr lang="en-IN" dirty="0" smtClean="0"/>
              <a:t>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3280" y="2011679"/>
            <a:ext cx="6634176" cy="238207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7010399" y="2233001"/>
            <a:ext cx="654881" cy="320886"/>
          </a:xfrm>
          <a:prstGeom prst="straightConnector1">
            <a:avLst/>
          </a:prstGeom>
          <a:ln w="76200">
            <a:tailEnd type="triangle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5"/>
          <p:cNvSpPr>
            <a:spLocks noChangeArrowheads="1"/>
          </p:cNvSpPr>
          <p:nvPr/>
        </p:nvSpPr>
        <p:spPr bwMode="auto">
          <a:xfrm>
            <a:off x="7673340" y="2423634"/>
            <a:ext cx="4422648" cy="369332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dirty="0"/>
              <a:t>path: </a:t>
            </a:r>
            <a:r>
              <a:rPr lang="en-IN" dirty="0" smtClean="0"/>
              <a:t>'author’ – means populate author field</a:t>
            </a:r>
          </a:p>
        </p:txBody>
      </p:sp>
      <p:sp>
        <p:nvSpPr>
          <p:cNvPr id="33" name="Rectangle 8"/>
          <p:cNvSpPr>
            <a:spLocks noChangeArrowheads="1"/>
          </p:cNvSpPr>
          <p:nvPr/>
        </p:nvSpPr>
        <p:spPr bwMode="auto">
          <a:xfrm>
            <a:off x="7772400" y="3110930"/>
            <a:ext cx="4419600" cy="1323439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select: 'username profilePicture isPrivate'</a:t>
            </a:r>
            <a:r>
              <a:rPr kumimoji="0" lang="en-US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→ means </a:t>
            </a:r>
            <a:r>
              <a:rPr kumimoji="0" lang="en-US" altLang="en-US" sz="2000" b="0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</a:rPr>
              <a:t>only return these fields </a:t>
            </a:r>
            <a:r>
              <a:rPr kumimoji="0" lang="en-US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(and not things like password or email).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5332140" y="2269861"/>
            <a:ext cx="2440260" cy="120474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409752" y="2260201"/>
            <a:ext cx="3851352" cy="1296815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713910" y="3612434"/>
            <a:ext cx="3327666" cy="95286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8"/>
          <p:cNvSpPr>
            <a:spLocks noChangeArrowheads="1"/>
          </p:cNvSpPr>
          <p:nvPr/>
        </p:nvSpPr>
        <p:spPr bwMode="auto">
          <a:xfrm>
            <a:off x="6041576" y="4537100"/>
            <a:ext cx="6150424" cy="16312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Nested</a:t>
            </a:r>
            <a:r>
              <a:rPr kumimoji="0" lang="en-US" altLang="en-US" sz="20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populate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1.path: ‘comments’ – Populate</a:t>
            </a:r>
            <a:r>
              <a:rPr kumimoji="0" lang="en-US" alt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comments array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smtClean="0">
                <a:latin typeface="Arial" panose="020B0604020202020204" pitchFamily="34" charset="0"/>
              </a:rPr>
              <a:t>2. Sort : {</a:t>
            </a:r>
            <a:r>
              <a:rPr lang="en-US" altLang="en-US" sz="2000" dirty="0" err="1" smtClean="0">
                <a:latin typeface="Arial" panose="020B0604020202020204" pitchFamily="34" charset="0"/>
              </a:rPr>
              <a:t>createdAt</a:t>
            </a:r>
            <a:r>
              <a:rPr lang="en-US" altLang="en-US" sz="2000" dirty="0" smtClean="0">
                <a:latin typeface="Arial" panose="020B0604020202020204" pitchFamily="34" charset="0"/>
              </a:rPr>
              <a:t>: -1} – </a:t>
            </a:r>
            <a:r>
              <a:rPr lang="en-US" altLang="en-US" sz="2000" dirty="0" smtClean="0">
                <a:solidFill>
                  <a:srgbClr val="7030A0"/>
                </a:solidFill>
                <a:latin typeface="Arial" panose="020B0604020202020204" pitchFamily="34" charset="0"/>
              </a:rPr>
              <a:t>sort comments </a:t>
            </a:r>
            <a:r>
              <a:rPr lang="en-US" altLang="en-US" sz="2000" dirty="0" smtClean="0">
                <a:latin typeface="Arial" panose="020B0604020202020204" pitchFamily="34" charset="0"/>
              </a:rPr>
              <a:t>newest first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3.Populate</a:t>
            </a:r>
            <a:r>
              <a:rPr kumimoji="0" lang="en-US" alt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{path : ‘author’} – for each comments also populate its author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68" y="4214807"/>
            <a:ext cx="4257909" cy="1396825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cxnSp>
        <p:nvCxnSpPr>
          <p:cNvPr id="46" name="Straight Arrow Connector 45"/>
          <p:cNvCxnSpPr/>
          <p:nvPr/>
        </p:nvCxnSpPr>
        <p:spPr>
          <a:xfrm>
            <a:off x="2004474" y="5325118"/>
            <a:ext cx="116934" cy="60272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8"/>
          <p:cNvSpPr>
            <a:spLocks noChangeArrowheads="1"/>
          </p:cNvSpPr>
          <p:nvPr/>
        </p:nvSpPr>
        <p:spPr bwMode="auto">
          <a:xfrm>
            <a:off x="114846" y="5897628"/>
            <a:ext cx="5962108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 smtClean="0"/>
              <a:t>JSON </a:t>
            </a:r>
            <a:r>
              <a:rPr lang="en-US" b="1" dirty="0"/>
              <a:t>response</a:t>
            </a:r>
            <a:r>
              <a:rPr lang="en-US" dirty="0"/>
              <a:t> back to the frontend with the fetched posts data.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52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92" y="100584"/>
            <a:ext cx="2828544" cy="658368"/>
          </a:xfrm>
          <a:solidFill>
            <a:srgbClr val="FFFF00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en-US" dirty="0" err="1" smtClean="0"/>
              <a:t>getUserPost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" y="928639"/>
            <a:ext cx="10687196" cy="59293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916936" y="2194561"/>
            <a:ext cx="3127248" cy="365760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7437120" y="197464"/>
            <a:ext cx="4419600" cy="64633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Finds ALL posts where the author matches the specific user ID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6" name="Straight Arrow Connector 5"/>
          <p:cNvCxnSpPr>
            <a:endCxn id="5" idx="1"/>
          </p:cNvCxnSpPr>
          <p:nvPr/>
        </p:nvCxnSpPr>
        <p:spPr>
          <a:xfrm flipV="1">
            <a:off x="5318900" y="520630"/>
            <a:ext cx="2118220" cy="171218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891272" y="1056838"/>
            <a:ext cx="4419600" cy="369332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Sorts </a:t>
            </a:r>
            <a:r>
              <a:rPr lang="en-US" dirty="0"/>
              <a:t>posts by creation date, newest first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44184" y="2246214"/>
            <a:ext cx="2249424" cy="309762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6498336" y="1436470"/>
            <a:ext cx="1503804" cy="85609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-614" t="2776" r="17454" b="4661"/>
          <a:stretch/>
        </p:blipFill>
        <p:spPr>
          <a:xfrm>
            <a:off x="7250239" y="2990088"/>
            <a:ext cx="3713418" cy="2360910"/>
          </a:xfrm>
          <a:prstGeom prst="rect">
            <a:avLst/>
          </a:prstGeom>
          <a:ln>
            <a:solidFill>
              <a:srgbClr val="FFFF0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14" name="Rectangle 13"/>
          <p:cNvSpPr/>
          <p:nvPr/>
        </p:nvSpPr>
        <p:spPr>
          <a:xfrm>
            <a:off x="1381652" y="2574264"/>
            <a:ext cx="3601828" cy="449813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056633" y="2934185"/>
            <a:ext cx="2193605" cy="394231"/>
          </a:xfrm>
          <a:prstGeom prst="straightConnector1">
            <a:avLst/>
          </a:prstGeom>
          <a:ln w="76200">
            <a:tailEnd type="triangle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985412" y="4825446"/>
            <a:ext cx="3129388" cy="1090722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117528" y="5442236"/>
            <a:ext cx="3132710" cy="55877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7250238" y="5644621"/>
            <a:ext cx="3602735" cy="646331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sends </a:t>
            </a:r>
            <a:r>
              <a:rPr lang="en-US" dirty="0"/>
              <a:t>a </a:t>
            </a:r>
            <a:r>
              <a:rPr lang="en-US" b="1" dirty="0"/>
              <a:t>JSON response</a:t>
            </a:r>
            <a:r>
              <a:rPr lang="en-US" dirty="0"/>
              <a:t> back to the frontend with the user's posts data. </a:t>
            </a:r>
          </a:p>
        </p:txBody>
      </p:sp>
    </p:spTree>
    <p:extLst>
      <p:ext uri="{BB962C8B-B14F-4D97-AF65-F5344CB8AC3E}">
        <p14:creationId xmlns:p14="http://schemas.microsoft.com/office/powerpoint/2010/main" val="24329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920240" cy="533384"/>
          </a:xfrm>
          <a:solidFill>
            <a:srgbClr val="FFFF00"/>
          </a:solidFill>
        </p:spPr>
        <p:txBody>
          <a:bodyPr>
            <a:normAutofit fontScale="90000"/>
          </a:bodyPr>
          <a:lstStyle/>
          <a:p>
            <a:r>
              <a:rPr lang="en-US" dirty="0" err="1" smtClean="0"/>
              <a:t>likepost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1652"/>
          <a:stretch/>
        </p:blipFill>
        <p:spPr>
          <a:xfrm>
            <a:off x="0" y="600178"/>
            <a:ext cx="7415784" cy="495023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8728" y="1055963"/>
            <a:ext cx="2747976" cy="238207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598728" y="1417934"/>
            <a:ext cx="2747976" cy="238207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346704" y="1603111"/>
            <a:ext cx="4667808" cy="530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392808" y="457200"/>
            <a:ext cx="4621704" cy="71786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8083296" y="278493"/>
            <a:ext cx="3584448" cy="830997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eq.id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effectLst/>
                <a:latin typeface="Segoe WPC"/>
              </a:rPr>
              <a:t> comes from JWT authentication middleware (who is liking)</a:t>
            </a:r>
            <a:endParaRPr kumimoji="0" lang="en-US" altLang="en-US" sz="40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3"/>
          <p:cNvSpPr>
            <a:spLocks noChangeArrowheads="1"/>
          </p:cNvSpPr>
          <p:nvPr/>
        </p:nvSpPr>
        <p:spPr bwMode="auto">
          <a:xfrm>
            <a:off x="8156448" y="1322647"/>
            <a:ext cx="3675888" cy="646331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req.params.id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effectLst/>
                <a:latin typeface="Segoe WPC"/>
              </a:rPr>
              <a:t> comes from the URL like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effectLst/>
              </a:rPr>
              <a:t> </a:t>
            </a:r>
            <a:endParaRPr kumimoji="0" lang="en-US" altLang="en-US" sz="4400" b="0" i="0" u="none" strike="noStrike" cap="none" normalizeH="0" baseline="0" dirty="0" smtClean="0">
              <a:ln>
                <a:noFill/>
              </a:ln>
              <a:effectLst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613" y="2196219"/>
            <a:ext cx="4384723" cy="515353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98728" y="2473365"/>
            <a:ext cx="5152848" cy="238207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7655226" y="3199562"/>
            <a:ext cx="4323413" cy="646331"/>
          </a:xfrm>
          <a:prstGeom prst="rect">
            <a:avLst/>
          </a:prstGeom>
          <a:solidFill>
            <a:srgbClr val="FF33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CCCCC"/>
                </a:solidFill>
                <a:latin typeface="Segoe WPC"/>
              </a:rPr>
              <a:t> 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Segoe WPC"/>
              </a:rPr>
              <a:t>Adds user ID to the 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Segoe WPC"/>
              </a:rPr>
              <a:t>likes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Segoe WPC"/>
              </a:rPr>
              <a:t> array ONLY if it's not already there</a:t>
            </a:r>
            <a:endParaRPr lang="en-US" b="0" i="0" dirty="0"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Segoe WPC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5751576" y="2651000"/>
            <a:ext cx="1903651" cy="1049761"/>
          </a:xfrm>
          <a:prstGeom prst="straightConnector1">
            <a:avLst/>
          </a:prstGeom>
          <a:ln w="76200">
            <a:tailEnd type="triangle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8814817" y="2667859"/>
            <a:ext cx="411479" cy="508021"/>
          </a:xfrm>
          <a:prstGeom prst="straightConnector1">
            <a:avLst/>
          </a:prstGeom>
          <a:ln w="76200">
            <a:tailEnd type="triangle"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816384" y="4099275"/>
            <a:ext cx="3874488" cy="1396269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4690872" y="4816932"/>
            <a:ext cx="3136392" cy="64204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"/>
          <p:cNvSpPr>
            <a:spLocks noChangeArrowheads="1"/>
          </p:cNvSpPr>
          <p:nvPr/>
        </p:nvSpPr>
        <p:spPr bwMode="auto">
          <a:xfrm>
            <a:off x="7827264" y="5308647"/>
            <a:ext cx="4151376" cy="707886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Creates</a:t>
            </a:r>
            <a:r>
              <a:rPr kumimoji="0" lang="en-US" altLang="en-US" sz="2000" b="0" i="0" u="none" strike="noStrike" cap="none" normalizeH="0" dirty="0" smtClean="0">
                <a:ln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 notification object to send on </a:t>
            </a:r>
            <a:r>
              <a:rPr kumimoji="0" lang="en-US" altLang="en-US" sz="2000" b="0" i="0" u="none" strike="noStrike" cap="none" normalizeH="0" dirty="0" err="1" smtClean="0">
                <a:ln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socketio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accent4">
                  <a:lumMod val="20000"/>
                  <a:lumOff val="80000"/>
                </a:schemeClr>
              </a:solidFill>
              <a:effectLst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655225" y="3963385"/>
            <a:ext cx="4323413" cy="120032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Prevents duplicates</a:t>
            </a:r>
            <a:r>
              <a:rPr lang="en-US" b="1" dirty="0">
                <a:solidFill>
                  <a:schemeClr val="bg1"/>
                </a:solidFill>
              </a:rPr>
              <a:t>:</a:t>
            </a:r>
            <a:r>
              <a:rPr lang="en-US" dirty="0">
                <a:solidFill>
                  <a:schemeClr val="bg1"/>
                </a:solidFill>
              </a:rPr>
              <a:t> Same user can't like the same post twice</a:t>
            </a:r>
          </a:p>
          <a:p>
            <a:r>
              <a:rPr lang="en-US" b="1" dirty="0">
                <a:solidFill>
                  <a:schemeClr val="bg1"/>
                </a:solidFill>
              </a:rPr>
              <a:t>Like </a:t>
            </a:r>
            <a:r>
              <a:rPr lang="en-US" b="1" dirty="0" err="1">
                <a:solidFill>
                  <a:srgbClr val="FFFF00"/>
                </a:solidFill>
              </a:rPr>
              <a:t>HashSet</a:t>
            </a:r>
            <a:r>
              <a:rPr lang="en-US" b="1" dirty="0">
                <a:solidFill>
                  <a:schemeClr val="bg1"/>
                </a:solidFill>
              </a:rPr>
              <a:t> in Java:</a:t>
            </a:r>
            <a:r>
              <a:rPr lang="en-US" dirty="0">
                <a:solidFill>
                  <a:schemeClr val="bg1"/>
                </a:solidFill>
              </a:rPr>
              <a:t> No duplicate values allowed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5256951" y="2772312"/>
            <a:ext cx="2398274" cy="1486343"/>
          </a:xfrm>
          <a:prstGeom prst="straightConnector1">
            <a:avLst/>
          </a:prstGeom>
          <a:ln w="76200">
            <a:tailEnd type="triangle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102092" y="6013427"/>
            <a:ext cx="2579959" cy="461665"/>
          </a:xfrm>
          <a:prstGeom prst="rect">
            <a:avLst/>
          </a:prstGeom>
          <a:solidFill>
            <a:srgbClr val="FF0000"/>
          </a:solidFill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Save it to database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98728" y="2854550"/>
            <a:ext cx="1586688" cy="251613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310896" y="3106163"/>
            <a:ext cx="287832" cy="291037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441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522" t="78059" r="15166" b="5442"/>
          <a:stretch/>
        </p:blipFill>
        <p:spPr>
          <a:xfrm>
            <a:off x="128016" y="3017520"/>
            <a:ext cx="8650224" cy="15727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95" y="136585"/>
            <a:ext cx="4883401" cy="2616334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2194560" y="320041"/>
            <a:ext cx="2258568" cy="280720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78640" y="3391849"/>
            <a:ext cx="7422360" cy="832679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3564685" y="3108386"/>
            <a:ext cx="2150315" cy="257070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128016" y="4854889"/>
            <a:ext cx="6821424" cy="646331"/>
          </a:xfrm>
          <a:prstGeom prst="rect">
            <a:avLst/>
          </a:prstGeom>
          <a:solidFill>
            <a:srgbClr val="FFFF00"/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dirty="0">
                <a:latin typeface="Segoe WPC"/>
              </a:rPr>
              <a:t>Finds the post owner's active socket connection</a:t>
            </a:r>
          </a:p>
          <a:p>
            <a:r>
              <a:rPr lang="en-US" dirty="0">
                <a:latin typeface="Segoe WPC"/>
              </a:rPr>
              <a:t>Sends real-time notification (like Instagram's instant notifications)</a:t>
            </a:r>
            <a:endParaRPr lang="en-US" b="0" i="0" dirty="0">
              <a:effectLst/>
              <a:latin typeface="Segoe WPC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323844" y="4269265"/>
            <a:ext cx="489204" cy="695352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9354" y="320041"/>
            <a:ext cx="4786446" cy="2335970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cxnSp>
        <p:nvCxnSpPr>
          <p:cNvPr id="14" name="Straight Arrow Connector 13"/>
          <p:cNvCxnSpPr>
            <a:endCxn id="13" idx="2"/>
          </p:cNvCxnSpPr>
          <p:nvPr/>
        </p:nvCxnSpPr>
        <p:spPr>
          <a:xfrm flipV="1">
            <a:off x="7714488" y="2656011"/>
            <a:ext cx="2008089" cy="74399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" y="6081769"/>
            <a:ext cx="10035232" cy="4744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0" y="4937100"/>
            <a:ext cx="3206915" cy="501676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cxnSp>
        <p:nvCxnSpPr>
          <p:cNvPr id="18" name="Straight Arrow Connector 17"/>
          <p:cNvCxnSpPr/>
          <p:nvPr/>
        </p:nvCxnSpPr>
        <p:spPr>
          <a:xfrm flipV="1">
            <a:off x="6923094" y="5386733"/>
            <a:ext cx="2008089" cy="74399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26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408" y="109093"/>
            <a:ext cx="3075432" cy="521843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sz="4800" dirty="0" err="1" smtClean="0"/>
              <a:t>dislikePost</a:t>
            </a:r>
            <a:endParaRPr lang="en-IN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5518"/>
            <a:ext cx="11483712" cy="560357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07240" y="3035233"/>
            <a:ext cx="6628473" cy="274895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7150608" y="1792224"/>
            <a:ext cx="1033272" cy="1243009"/>
          </a:xfrm>
          <a:prstGeom prst="straightConnector1">
            <a:avLst/>
          </a:prstGeom>
          <a:ln w="76200">
            <a:tailEnd type="triangle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8183880" y="868894"/>
            <a:ext cx="3241548" cy="923330"/>
          </a:xfrm>
          <a:prstGeom prst="rect">
            <a:avLst/>
          </a:prstGeom>
          <a:solidFill>
            <a:srgbClr val="FFFF00"/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dirty="0"/>
              <a:t>Removes the user's ID from </a:t>
            </a:r>
            <a:r>
              <a:rPr lang="en-US" dirty="0" smtClean="0"/>
              <a:t>the post's</a:t>
            </a:r>
            <a:r>
              <a:rPr lang="en-US" dirty="0"/>
              <a:t> </a:t>
            </a:r>
            <a:r>
              <a:rPr lang="en-US" dirty="0" smtClean="0"/>
              <a:t>likes</a:t>
            </a:r>
            <a:r>
              <a:rPr lang="en-US" dirty="0"/>
              <a:t> array (unlike/dislike </a:t>
            </a:r>
            <a:r>
              <a:rPr lang="en-US" dirty="0" smtClean="0"/>
              <a:t>functionality</a:t>
            </a:r>
            <a:r>
              <a:rPr lang="en-US" dirty="0"/>
              <a:t>)</a:t>
            </a:r>
            <a:endParaRPr lang="en-US" b="0" i="0" dirty="0"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Segoe WPC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107" y="3642649"/>
            <a:ext cx="4959605" cy="266714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cxnSp>
        <p:nvCxnSpPr>
          <p:cNvPr id="9" name="Straight Arrow Connector 8"/>
          <p:cNvCxnSpPr/>
          <p:nvPr/>
        </p:nvCxnSpPr>
        <p:spPr>
          <a:xfrm>
            <a:off x="7435713" y="3164510"/>
            <a:ext cx="1150503" cy="45279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608576" y="447647"/>
            <a:ext cx="73152" cy="113120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007202" y="1550046"/>
            <a:ext cx="3674526" cy="323899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921015" y="1873946"/>
            <a:ext cx="3111489" cy="256606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3877056" y="109093"/>
            <a:ext cx="6336792" cy="3385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eq.id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effectLst/>
                <a:latin typeface="Segoe WPC"/>
              </a:rPr>
              <a:t> comes from JWT authentication middleware (who is liking)</a:t>
            </a:r>
            <a:endParaRPr kumimoji="0" lang="en-US" altLang="en-US" sz="40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5629928" y="475196"/>
            <a:ext cx="4709736" cy="369332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req.params.id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effectLst/>
                <a:latin typeface="Segoe WPC"/>
              </a:rPr>
              <a:t> comes from the URL like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effectLst/>
              </a:rPr>
              <a:t> </a:t>
            </a:r>
            <a:endParaRPr kumimoji="0" lang="en-US" altLang="en-US" sz="4400" b="0" i="0" u="none" strike="noStrike" cap="none" normalizeH="0" baseline="0" dirty="0" smtClean="0">
              <a:ln>
                <a:noFill/>
              </a:ln>
              <a:effectLst/>
            </a:endParaRPr>
          </a:p>
        </p:txBody>
      </p:sp>
      <p:cxnSp>
        <p:nvCxnSpPr>
          <p:cNvPr id="26" name="Straight Connector 25"/>
          <p:cNvCxnSpPr>
            <a:stCxn id="16" idx="3"/>
          </p:cNvCxnSpPr>
          <p:nvPr/>
        </p:nvCxnSpPr>
        <p:spPr>
          <a:xfrm flipV="1">
            <a:off x="4032504" y="1984248"/>
            <a:ext cx="1719072" cy="180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5760720" y="815517"/>
            <a:ext cx="45720" cy="119029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230934" y="5759788"/>
            <a:ext cx="4919674" cy="584775"/>
          </a:xfrm>
          <a:prstGeom prst="rect">
            <a:avLst/>
          </a:prstGeom>
          <a:solidFill>
            <a:srgbClr val="FFC000"/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sz="3200" dirty="0" smtClean="0"/>
              <a:t>removing the like from post</a:t>
            </a:r>
            <a:endParaRPr lang="en-US" sz="3200" b="0" i="0" dirty="0"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Segoe WPC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5257800" y="4530868"/>
            <a:ext cx="548640" cy="1228920"/>
          </a:xfrm>
          <a:prstGeom prst="straightConnector1">
            <a:avLst/>
          </a:prstGeom>
          <a:ln w="76200">
            <a:tailEnd type="triangle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45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358896" cy="713867"/>
          </a:xfrm>
          <a:solidFill>
            <a:srgbClr val="FFFF00"/>
          </a:solidFill>
        </p:spPr>
        <p:txBody>
          <a:bodyPr/>
          <a:lstStyle/>
          <a:p>
            <a:r>
              <a:rPr lang="en-US" dirty="0" err="1" smtClean="0"/>
              <a:t>addComment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60448"/>
          <a:stretch/>
        </p:blipFill>
        <p:spPr>
          <a:xfrm>
            <a:off x="-59435" y="713867"/>
            <a:ext cx="9994392" cy="41233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7240" y="1214217"/>
            <a:ext cx="4196334" cy="549668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535528" y="172774"/>
            <a:ext cx="5367528" cy="52322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req.params.id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Segoe WPC"/>
              </a:rPr>
              <a:t> can be manipulated by user (URL parameter)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req.id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Segoe WPC"/>
              </a:rPr>
              <a:t> is secure (comes from verified JWT token)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007718" y="548640"/>
            <a:ext cx="1493666" cy="77180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0" idx="0"/>
            <a:endCxn id="12" idx="1"/>
          </p:cNvCxnSpPr>
          <p:nvPr/>
        </p:nvCxnSpPr>
        <p:spPr>
          <a:xfrm flipV="1">
            <a:off x="4182716" y="1700694"/>
            <a:ext cx="2558552" cy="1771929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815480" y="3472623"/>
            <a:ext cx="734471" cy="237435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6741268" y="1516028"/>
            <a:ext cx="5832438" cy="369332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WPC"/>
              </a:rPr>
              <a:t>Creates and saves a new comment to the </a:t>
            </a:r>
            <a:r>
              <a:rPr lang="en-US" dirty="0" smtClean="0">
                <a:solidFill>
                  <a:schemeClr val="bg1"/>
                </a:solidFill>
                <a:latin typeface="Segoe WPC"/>
              </a:rPr>
              <a:t>database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20936" y="3597194"/>
            <a:ext cx="3898846" cy="369332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It contains the comment from </a:t>
            </a:r>
            <a:r>
              <a:rPr lang="en-US" dirty="0" err="1" smtClean="0">
                <a:solidFill>
                  <a:schemeClr val="bg1"/>
                </a:solidFill>
              </a:rPr>
              <a:t>req.body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/>
          <p:cNvCxnSpPr>
            <a:stCxn id="29" idx="3"/>
            <a:endCxn id="15" idx="1"/>
          </p:cNvCxnSpPr>
          <p:nvPr/>
        </p:nvCxnSpPr>
        <p:spPr>
          <a:xfrm flipV="1">
            <a:off x="2064189" y="3781860"/>
            <a:ext cx="4356747" cy="68125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216735" y="4241530"/>
            <a:ext cx="1372267" cy="299256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6267231" y="3962612"/>
            <a:ext cx="4263358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The ID of the user who wrote the comment</a:t>
            </a:r>
            <a:endParaRPr lang="en-IN" dirty="0"/>
          </a:p>
        </p:txBody>
      </p:sp>
      <p:sp>
        <p:nvSpPr>
          <p:cNvPr id="24" name="Rectangle 23"/>
          <p:cNvSpPr/>
          <p:nvPr/>
        </p:nvSpPr>
        <p:spPr>
          <a:xfrm>
            <a:off x="1185964" y="4004430"/>
            <a:ext cx="3322027" cy="241984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/>
          <p:cNvSpPr/>
          <p:nvPr/>
        </p:nvSpPr>
        <p:spPr>
          <a:xfrm>
            <a:off x="6234690" y="4323795"/>
            <a:ext cx="3898846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dirty="0"/>
              <a:t>The ID of the post being commented on</a:t>
            </a:r>
            <a:endParaRPr lang="en-IN" dirty="0"/>
          </a:p>
        </p:txBody>
      </p:sp>
      <p:sp>
        <p:nvSpPr>
          <p:cNvPr id="29" name="Rectangle 28"/>
          <p:cNvSpPr/>
          <p:nvPr/>
        </p:nvSpPr>
        <p:spPr>
          <a:xfrm>
            <a:off x="1170331" y="3755636"/>
            <a:ext cx="893858" cy="188698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4536647" y="4060930"/>
            <a:ext cx="1730584" cy="5786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996084" y="5742476"/>
            <a:ext cx="4758555" cy="461665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goe WPC"/>
              </a:rPr>
              <a:t> Adds comment ID to post's array</a:t>
            </a:r>
            <a:endParaRPr lang="en-IN" sz="2400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/>
          <p:cNvCxnSpPr>
            <a:stCxn id="22" idx="3"/>
            <a:endCxn id="28" idx="1"/>
          </p:cNvCxnSpPr>
          <p:nvPr/>
        </p:nvCxnSpPr>
        <p:spPr>
          <a:xfrm>
            <a:off x="2589002" y="4391158"/>
            <a:ext cx="3645688" cy="1173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"/>
          <a:srcRect t="47563" b="40420"/>
          <a:stretch/>
        </p:blipFill>
        <p:spPr>
          <a:xfrm>
            <a:off x="-59435" y="4782811"/>
            <a:ext cx="9994392" cy="125272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/>
          <a:srcRect l="3934" t="32455" r="12295" b="24371"/>
          <a:stretch/>
        </p:blipFill>
        <p:spPr>
          <a:xfrm>
            <a:off x="0" y="6025419"/>
            <a:ext cx="5925312" cy="485110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373" y="5021842"/>
            <a:ext cx="6384627" cy="557494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cxnSp>
        <p:nvCxnSpPr>
          <p:cNvPr id="43" name="Straight Arrow Connector 42"/>
          <p:cNvCxnSpPr/>
          <p:nvPr/>
        </p:nvCxnSpPr>
        <p:spPr>
          <a:xfrm flipV="1">
            <a:off x="3358896" y="5434656"/>
            <a:ext cx="2448477" cy="63191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36" idx="1"/>
          </p:cNvCxnSpPr>
          <p:nvPr/>
        </p:nvCxnSpPr>
        <p:spPr>
          <a:xfrm flipV="1">
            <a:off x="5866342" y="5973309"/>
            <a:ext cx="1129742" cy="23209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5"/>
          <a:srcRect t="18570" b="19972"/>
          <a:stretch/>
        </p:blipFill>
        <p:spPr>
          <a:xfrm>
            <a:off x="0" y="6486960"/>
            <a:ext cx="3358896" cy="341968"/>
          </a:xfrm>
          <a:prstGeom prst="rect">
            <a:avLst/>
          </a:prstGeom>
        </p:spPr>
      </p:pic>
      <p:cxnSp>
        <p:nvCxnSpPr>
          <p:cNvPr id="45" name="Straight Arrow Connector 44"/>
          <p:cNvCxnSpPr>
            <a:endCxn id="47" idx="1"/>
          </p:cNvCxnSpPr>
          <p:nvPr/>
        </p:nvCxnSpPr>
        <p:spPr>
          <a:xfrm flipV="1">
            <a:off x="3240957" y="6540722"/>
            <a:ext cx="3319877" cy="14108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6560834" y="6309889"/>
            <a:ext cx="2814527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Segoe WPC"/>
              </a:rPr>
              <a:t>Save to database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937115" y="5750613"/>
            <a:ext cx="4758555" cy="461665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goe WPC"/>
              </a:rPr>
              <a:t> Adds comment ID to post's array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0113" y="6053380"/>
            <a:ext cx="5757260" cy="426005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014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Cookie parser and </a:t>
            </a:r>
            <a:r>
              <a:rPr lang="en-US" dirty="0" err="1" smtClean="0"/>
              <a:t>url</a:t>
            </a:r>
            <a:r>
              <a:rPr lang="en-US" dirty="0" smtClean="0"/>
              <a:t> encoded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293" y="2075688"/>
            <a:ext cx="11129509" cy="307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9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23" y="0"/>
            <a:ext cx="5230368" cy="666559"/>
          </a:xfrm>
          <a:solidFill>
            <a:srgbClr val="FFFF00"/>
          </a:solidFill>
          <a:ln>
            <a:solidFill>
              <a:srgbClr val="FFFF00"/>
            </a:solidFill>
          </a:ln>
        </p:spPr>
        <p:txBody>
          <a:bodyPr>
            <a:normAutofit fontScale="90000"/>
          </a:bodyPr>
          <a:lstStyle/>
          <a:p>
            <a:r>
              <a:rPr lang="en-US" dirty="0" smtClean="0"/>
              <a:t>Getting </a:t>
            </a:r>
            <a:r>
              <a:rPr lang="en-US" dirty="0" err="1" smtClean="0"/>
              <a:t>coments</a:t>
            </a:r>
            <a:r>
              <a:rPr lang="en-US" dirty="0" smtClean="0"/>
              <a:t> of post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23" y="595809"/>
            <a:ext cx="11164008" cy="41865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96566" y="1193520"/>
            <a:ext cx="3172514" cy="498120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805580" y="1763799"/>
            <a:ext cx="9847180" cy="403329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/>
          <p:cNvCxnSpPr>
            <a:endCxn id="10" idx="1"/>
          </p:cNvCxnSpPr>
          <p:nvPr/>
        </p:nvCxnSpPr>
        <p:spPr>
          <a:xfrm flipV="1">
            <a:off x="4069080" y="526718"/>
            <a:ext cx="2514527" cy="681453"/>
          </a:xfrm>
          <a:prstGeom prst="straightConnector1">
            <a:avLst/>
          </a:prstGeom>
          <a:ln w="76200">
            <a:tailEnd type="triangle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253205" y="1259396"/>
            <a:ext cx="2429656" cy="53713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6583607" y="111219"/>
            <a:ext cx="5301996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effectLst/>
                <a:latin typeface="Segoe WPC"/>
              </a:rPr>
              <a:t>Extracts the post ID from the URL parameters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effectLst/>
                <a:latin typeface="Segoe WPC"/>
              </a:rPr>
              <a:t> 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effectLst/>
                <a:latin typeface="Segoe WPC"/>
              </a:rPr>
              <a:t>Example URL: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effectLst/>
                <a:latin typeface="Segoe WPC"/>
              </a:rPr>
              <a:t>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effectLst/>
                <a:latin typeface="Consolas" panose="020B0609020204030204" pitchFamily="49" charset="0"/>
              </a:rPr>
              <a:t>GET /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effectLst/>
                <a:latin typeface="Consolas" panose="020B0609020204030204" pitchFamily="49" charset="0"/>
              </a:rPr>
              <a:t>api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effectLst/>
                <a:latin typeface="Consolas" panose="020B0609020204030204" pitchFamily="49" charset="0"/>
              </a:rPr>
              <a:t>/v1/post/67890/comments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effectLst/>
                <a:latin typeface="Segoe WPC"/>
              </a:rPr>
              <a:t> → 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effectLst/>
                <a:latin typeface="Consolas" panose="020B0609020204030204" pitchFamily="49" charset="0"/>
              </a:rPr>
              <a:t>postId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effectLst/>
                <a:latin typeface="Consolas" panose="020B0609020204030204" pitchFamily="49" charset="0"/>
              </a:rPr>
              <a:t> = "67890"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effectLst/>
              </a:rPr>
              <a:t> </a:t>
            </a:r>
            <a:endParaRPr kumimoji="0" lang="en-US" altLang="en-US" sz="4000" b="0" i="0" u="none" strike="noStrike" cap="none" normalizeH="0" baseline="0" dirty="0" smtClean="0">
              <a:ln>
                <a:noFill/>
              </a:ln>
              <a:effectLst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6697887" y="1047484"/>
            <a:ext cx="3675888" cy="492443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vert="horz" wrap="square" lIns="6348" tIns="0" rIns="6348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effectLst/>
                <a:latin typeface="Segoe WPC"/>
              </a:rPr>
              <a:t>Finds all comments where the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Segoe WPC"/>
              </a:rPr>
              <a:t>post field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effectLst/>
                <a:latin typeface="Segoe WPC"/>
              </a:rPr>
              <a:t> matches the given 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postId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Segoe WP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939589" y="1815025"/>
            <a:ext cx="559259" cy="247859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226983" y="5462234"/>
            <a:ext cx="6876288" cy="1015663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fetches all comments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a given post and replaces each comment’s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author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ID with the author’s details (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username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profilePicture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) from the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User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collection.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649224" y="2167128"/>
            <a:ext cx="175098" cy="3295106"/>
          </a:xfrm>
          <a:prstGeom prst="straightConnector1">
            <a:avLst/>
          </a:prstGeom>
          <a:ln w="76200">
            <a:solidFill>
              <a:srgbClr val="FF0000"/>
            </a:solidFill>
            <a:prstDash val="sysDot"/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b="44587"/>
          <a:stretch/>
        </p:blipFill>
        <p:spPr>
          <a:xfrm>
            <a:off x="8035420" y="2689059"/>
            <a:ext cx="3903344" cy="3788837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cxnSp>
        <p:nvCxnSpPr>
          <p:cNvPr id="25" name="Straight Arrow Connector 24"/>
          <p:cNvCxnSpPr/>
          <p:nvPr/>
        </p:nvCxnSpPr>
        <p:spPr>
          <a:xfrm>
            <a:off x="6281928" y="2928198"/>
            <a:ext cx="1753492" cy="26816"/>
          </a:xfrm>
          <a:prstGeom prst="straightConnector1">
            <a:avLst/>
          </a:prstGeom>
          <a:ln w="76200">
            <a:prstDash val="sysDot"/>
            <a:tailEnd type="triangle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896566" y="2787047"/>
            <a:ext cx="5385362" cy="303626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98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960" t="35758" r="16107" b="54851"/>
          <a:stretch/>
        </p:blipFill>
        <p:spPr>
          <a:xfrm>
            <a:off x="-8896" y="2489604"/>
            <a:ext cx="6267554" cy="6833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795" t="19738" r="46868" b="77035"/>
          <a:stretch/>
        </p:blipFill>
        <p:spPr>
          <a:xfrm>
            <a:off x="-8896" y="1689810"/>
            <a:ext cx="4974088" cy="3068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45839" b="92222"/>
          <a:stretch/>
        </p:blipFill>
        <p:spPr>
          <a:xfrm>
            <a:off x="0" y="451771"/>
            <a:ext cx="5037916" cy="6546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66190" b="77334"/>
          <a:stretch/>
        </p:blipFill>
        <p:spPr>
          <a:xfrm>
            <a:off x="0" y="950976"/>
            <a:ext cx="3493008" cy="749234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42190" r="7781" b="36333"/>
          <a:stretch/>
        </p:blipFill>
        <p:spPr>
          <a:xfrm>
            <a:off x="-8896" y="1991023"/>
            <a:ext cx="7263222" cy="5412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3532" t="43660" r="7885" b="24074"/>
          <a:stretch/>
        </p:blipFill>
        <p:spPr>
          <a:xfrm>
            <a:off x="0" y="4136383"/>
            <a:ext cx="5274618" cy="3216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6223" t="80920" r="47504" b="15123"/>
          <a:stretch/>
        </p:blipFill>
        <p:spPr>
          <a:xfrm>
            <a:off x="-35655" y="5409722"/>
            <a:ext cx="6007909" cy="4648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6123" t="66597" r="24012" b="21267"/>
          <a:stretch/>
        </p:blipFill>
        <p:spPr>
          <a:xfrm>
            <a:off x="-8896" y="4520944"/>
            <a:ext cx="5954392" cy="935842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5985" t="86390" r="60376" b="1666"/>
          <a:stretch/>
        </p:blipFill>
        <p:spPr>
          <a:xfrm>
            <a:off x="0" y="5874614"/>
            <a:ext cx="3060962" cy="983386"/>
          </a:xfrm>
          <a:prstGeom prst="rect">
            <a:avLst/>
          </a:prstGeom>
          <a:ln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6709264" y="255877"/>
            <a:ext cx="5367528" cy="52322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req.params.id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Segoe WPC"/>
              </a:rPr>
              <a:t> can be manipulated by user (URL parameter)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req.id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Segoe WPC"/>
              </a:rPr>
              <a:t> is secure (comes from verified JWT token)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3518629" y="678324"/>
            <a:ext cx="3190635" cy="75568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077383" y="895644"/>
            <a:ext cx="3701654" cy="369332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WPC"/>
              </a:rPr>
              <a:t>Finds the post</a:t>
            </a:r>
            <a:r>
              <a:rPr lang="en-US" dirty="0">
                <a:solidFill>
                  <a:schemeClr val="bg1"/>
                </a:solidFill>
                <a:latin typeface="Segoe WPC"/>
              </a:rPr>
              <a:t> in database by ID</a:t>
            </a:r>
            <a:endParaRPr lang="en-US" b="0" i="0" dirty="0">
              <a:solidFill>
                <a:schemeClr val="bg1"/>
              </a:solidFill>
              <a:effectLst/>
              <a:latin typeface="Segoe WPC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4562856" y="1119048"/>
            <a:ext cx="2514527" cy="681453"/>
          </a:xfrm>
          <a:prstGeom prst="straightConnector1">
            <a:avLst/>
          </a:prstGeom>
          <a:ln w="76200">
            <a:tailEnd type="triangle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6307246" y="1748379"/>
            <a:ext cx="5972966" cy="7078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post.author.toString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() !==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authorId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→ checks if the person making the request is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not the post’s author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cxnSp>
        <p:nvCxnSpPr>
          <p:cNvPr id="22" name="Straight Arrow Connector 21"/>
          <p:cNvCxnSpPr>
            <a:endCxn id="21" idx="1"/>
          </p:cNvCxnSpPr>
          <p:nvPr/>
        </p:nvCxnSpPr>
        <p:spPr>
          <a:xfrm flipV="1">
            <a:off x="3622715" y="2102322"/>
            <a:ext cx="2684531" cy="644756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3"/>
          <p:cNvSpPr>
            <a:spLocks noChangeArrowheads="1"/>
          </p:cNvSpPr>
          <p:nvPr/>
        </p:nvSpPr>
        <p:spPr bwMode="auto">
          <a:xfrm>
            <a:off x="6294560" y="2646787"/>
            <a:ext cx="593334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authorId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!==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process.env.SPECIAL_USER_ID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→ checks if that person is also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not a special admin user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(whose ID is stored in environment variables). 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/>
          <a:srcRect l="5960" t="45078" r="16107" b="46258"/>
          <a:stretch/>
        </p:blipFill>
        <p:spPr>
          <a:xfrm>
            <a:off x="0" y="3149333"/>
            <a:ext cx="6267554" cy="630478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>
            <a:off x="3794863" y="3039965"/>
            <a:ext cx="2499697" cy="6222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48083" y="2715374"/>
            <a:ext cx="3254653" cy="234694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/>
          <p:cNvSpPr/>
          <p:nvPr/>
        </p:nvSpPr>
        <p:spPr>
          <a:xfrm>
            <a:off x="368063" y="2962526"/>
            <a:ext cx="3367180" cy="236537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/>
          <a:srcRect t="13228" r="15870" b="54039"/>
          <a:stretch/>
        </p:blipFill>
        <p:spPr>
          <a:xfrm>
            <a:off x="83766" y="3797681"/>
            <a:ext cx="5009442" cy="32626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/>
          <a:srcRect r="24270"/>
          <a:stretch/>
        </p:blipFill>
        <p:spPr>
          <a:xfrm>
            <a:off x="7077383" y="3684664"/>
            <a:ext cx="4873203" cy="1114344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cxnSp>
        <p:nvCxnSpPr>
          <p:cNvPr id="36" name="Straight Arrow Connector 35"/>
          <p:cNvCxnSpPr/>
          <p:nvPr/>
        </p:nvCxnSpPr>
        <p:spPr>
          <a:xfrm flipV="1">
            <a:off x="5093208" y="3880216"/>
            <a:ext cx="1984175" cy="578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6371935" y="5053886"/>
            <a:ext cx="5704857" cy="646331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dirty="0"/>
              <a:t>It cleans the user’s post list so that the deleted post ID is no longer linked to them</a:t>
            </a:r>
            <a:endParaRPr lang="en-IN" dirty="0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5945496" y="4849211"/>
            <a:ext cx="665616" cy="28057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7796136" y="5689948"/>
            <a:ext cx="2995185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IN" dirty="0"/>
              <a:t>Delete associated comments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5944063" y="5745624"/>
            <a:ext cx="1947209" cy="1081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2602" y="6166562"/>
            <a:ext cx="3700162" cy="596557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cxnSp>
        <p:nvCxnSpPr>
          <p:cNvPr id="47" name="Straight Arrow Connector 46"/>
          <p:cNvCxnSpPr>
            <a:endCxn id="46" idx="1"/>
          </p:cNvCxnSpPr>
          <p:nvPr/>
        </p:nvCxnSpPr>
        <p:spPr>
          <a:xfrm>
            <a:off x="3044014" y="6292442"/>
            <a:ext cx="3428588" cy="17239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2542032" cy="451771"/>
          </a:xfrm>
          <a:solidFill>
            <a:srgbClr val="FFFF00"/>
          </a:solidFill>
        </p:spPr>
        <p:txBody>
          <a:bodyPr>
            <a:normAutofit fontScale="90000"/>
          </a:bodyPr>
          <a:lstStyle/>
          <a:p>
            <a:r>
              <a:rPr lang="en-US" dirty="0" err="1" smtClean="0"/>
              <a:t>DeletePost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186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504432" cy="548640"/>
          </a:xfrm>
          <a:solidFill>
            <a:srgbClr val="FFFF00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This is the bookmark post logic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2696" r="73932"/>
          <a:stretch/>
        </p:blipFill>
        <p:spPr>
          <a:xfrm>
            <a:off x="112714" y="5718814"/>
            <a:ext cx="2498102" cy="1088469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771" t="33965" r="53291" b="60940"/>
          <a:stretch/>
        </p:blipFill>
        <p:spPr>
          <a:xfrm>
            <a:off x="28077" y="2627736"/>
            <a:ext cx="5147465" cy="4310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980" t="20215" r="55185" b="74989"/>
          <a:stretch/>
        </p:blipFill>
        <p:spPr>
          <a:xfrm>
            <a:off x="19152" y="1785319"/>
            <a:ext cx="5355022" cy="4341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6202" t="10612" r="64600" b="81247"/>
          <a:stretch/>
        </p:blipFill>
        <p:spPr>
          <a:xfrm>
            <a:off x="60080" y="1105135"/>
            <a:ext cx="3792291" cy="694014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194" r="54548" b="92093"/>
          <a:stretch/>
        </p:blipFill>
        <p:spPr>
          <a:xfrm>
            <a:off x="28077" y="606440"/>
            <a:ext cx="4355592" cy="4851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5981" t="27085" r="18341" b="67371"/>
          <a:stretch/>
        </p:blipFill>
        <p:spPr>
          <a:xfrm>
            <a:off x="28077" y="2190300"/>
            <a:ext cx="8891569" cy="4276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6279" t="39510" r="-27" b="39659"/>
          <a:stretch/>
        </p:blipFill>
        <p:spPr>
          <a:xfrm>
            <a:off x="28077" y="3068612"/>
            <a:ext cx="8983746" cy="13103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6180" t="67900" r="10007" b="16880"/>
          <a:stretch/>
        </p:blipFill>
        <p:spPr>
          <a:xfrm>
            <a:off x="112714" y="4682054"/>
            <a:ext cx="8031638" cy="957336"/>
          </a:xfrm>
          <a:prstGeom prst="rect">
            <a:avLst/>
          </a:prstGeom>
        </p:spPr>
      </p:pic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6707623" y="447441"/>
            <a:ext cx="5367528" cy="52322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req.params.id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Segoe WPC"/>
              </a:rPr>
              <a:t> can be manipulated by user (URL parameter)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req.id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Segoe WPC"/>
              </a:rPr>
              <a:t> is secure (comes from verified JWT token)</a:t>
            </a:r>
          </a:p>
        </p:txBody>
      </p:sp>
      <p:cxnSp>
        <p:nvCxnSpPr>
          <p:cNvPr id="13" name="Straight Arrow Connector 12"/>
          <p:cNvCxnSpPr>
            <a:endCxn id="12" idx="1"/>
          </p:cNvCxnSpPr>
          <p:nvPr/>
        </p:nvCxnSpPr>
        <p:spPr>
          <a:xfrm flipV="1">
            <a:off x="3852371" y="709051"/>
            <a:ext cx="2855252" cy="68511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507054" y="2913257"/>
            <a:ext cx="3200569" cy="414788"/>
          </a:xfrm>
          <a:prstGeom prst="straightConnector1">
            <a:avLst/>
          </a:prstGeom>
          <a:ln w="38100">
            <a:tailEnd type="triangle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6737832" y="2769854"/>
            <a:ext cx="5030496" cy="276999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vert="horz" wrap="square" lIns="6348" tIns="0" rIns="6348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Checks if the post is </a:t>
            </a:r>
            <a:r>
              <a:rPr lang="en-US" b="1" dirty="0"/>
              <a:t>already bookmarked</a:t>
            </a:r>
            <a:r>
              <a:rPr lang="en-US" dirty="0"/>
              <a:t> by the </a:t>
            </a:r>
            <a:r>
              <a:rPr lang="en-US" dirty="0" smtClean="0"/>
              <a:t>user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Segoe WPC"/>
            </a:endParaRPr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6974062" y="3203434"/>
            <a:ext cx="4580805" cy="646331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Removes (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$pull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) that post ID from the user’s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bookmarks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array, then saves. 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9" name="Straight Arrow Connector 18"/>
          <p:cNvCxnSpPr>
            <a:endCxn id="18" idx="1"/>
          </p:cNvCxnSpPr>
          <p:nvPr/>
        </p:nvCxnSpPr>
        <p:spPr>
          <a:xfrm flipV="1">
            <a:off x="4983480" y="3526600"/>
            <a:ext cx="1990582" cy="156444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arrow" w="med" len="med"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093976" y="3853217"/>
            <a:ext cx="4956048" cy="126060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6180" t="60940" r="10007" b="34232"/>
          <a:stretch/>
        </p:blipFill>
        <p:spPr>
          <a:xfrm>
            <a:off x="112714" y="4416085"/>
            <a:ext cx="8031638" cy="303719"/>
          </a:xfrm>
          <a:prstGeom prst="rect">
            <a:avLst/>
          </a:prstGeom>
        </p:spPr>
      </p:pic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8491966" y="4294045"/>
            <a:ext cx="3402863" cy="30777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vert="horz" wrap="square" lIns="6348" tIns="0" rIns="6348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/>
              <a:t>  If the post is not bookmarked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Segoe WPC"/>
            </a:endParaRPr>
          </a:p>
        </p:txBody>
      </p:sp>
      <p:cxnSp>
        <p:nvCxnSpPr>
          <p:cNvPr id="28" name="Straight Arrow Connector 27"/>
          <p:cNvCxnSpPr>
            <a:endCxn id="27" idx="1"/>
          </p:cNvCxnSpPr>
          <p:nvPr/>
        </p:nvCxnSpPr>
        <p:spPr>
          <a:xfrm flipV="1">
            <a:off x="777240" y="4447934"/>
            <a:ext cx="7714726" cy="120146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411934" y="3603785"/>
            <a:ext cx="4571546" cy="239624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/>
          <p:cNvSpPr/>
          <p:nvPr/>
        </p:nvSpPr>
        <p:spPr>
          <a:xfrm>
            <a:off x="112713" y="1113331"/>
            <a:ext cx="3672903" cy="634840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2"/>
          <p:cNvSpPr>
            <a:spLocks noChangeArrowheads="1"/>
          </p:cNvSpPr>
          <p:nvPr/>
        </p:nvSpPr>
        <p:spPr bwMode="auto">
          <a:xfrm>
            <a:off x="7053072" y="4737690"/>
            <a:ext cx="5138928" cy="646331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→ Adds (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$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addToSet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</a:rPr>
              <a:t>) the post ID to the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bookmarks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</a:rPr>
              <a:t> array (ensures no duplicates), then saves.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41854" y="4719804"/>
            <a:ext cx="4932320" cy="423664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7" name="Straight Arrow Connector 36"/>
          <p:cNvCxnSpPr>
            <a:endCxn id="34" idx="1"/>
          </p:cNvCxnSpPr>
          <p:nvPr/>
        </p:nvCxnSpPr>
        <p:spPr>
          <a:xfrm>
            <a:off x="5374174" y="4855672"/>
            <a:ext cx="1678898" cy="205184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/>
          <a:srcRect t="16354" r="46986" b="16218"/>
          <a:stretch/>
        </p:blipFill>
        <p:spPr>
          <a:xfrm>
            <a:off x="7761056" y="5779280"/>
            <a:ext cx="3722959" cy="850392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cxnSp>
        <p:nvCxnSpPr>
          <p:cNvPr id="43" name="Straight Arrow Connector 42"/>
          <p:cNvCxnSpPr>
            <a:endCxn id="42" idx="1"/>
          </p:cNvCxnSpPr>
          <p:nvPr/>
        </p:nvCxnSpPr>
        <p:spPr>
          <a:xfrm>
            <a:off x="5605272" y="5409699"/>
            <a:ext cx="2155784" cy="79477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4927244" y="5145029"/>
            <a:ext cx="1577187" cy="238992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7" name="Straight Arrow Connector 46"/>
          <p:cNvCxnSpPr>
            <a:endCxn id="51" idx="1"/>
          </p:cNvCxnSpPr>
          <p:nvPr/>
        </p:nvCxnSpPr>
        <p:spPr>
          <a:xfrm>
            <a:off x="2601809" y="6161631"/>
            <a:ext cx="1684962" cy="14781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2"/>
          <p:cNvSpPr>
            <a:spLocks noChangeArrowheads="1"/>
          </p:cNvSpPr>
          <p:nvPr/>
        </p:nvSpPr>
        <p:spPr bwMode="auto">
          <a:xfrm>
            <a:off x="4286771" y="6093997"/>
            <a:ext cx="888771" cy="43088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vert="horz" wrap="square" lIns="6348" tIns="0" rIns="6348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Segoe WPC"/>
              </a:rPr>
              <a:t>error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4"/>
          <a:srcRect t="18692" r="28852" b="12823"/>
          <a:stretch/>
        </p:blipFill>
        <p:spPr>
          <a:xfrm>
            <a:off x="9214341" y="3843409"/>
            <a:ext cx="2614655" cy="418608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cxnSp>
        <p:nvCxnSpPr>
          <p:cNvPr id="56" name="Straight Arrow Connector 55"/>
          <p:cNvCxnSpPr/>
          <p:nvPr/>
        </p:nvCxnSpPr>
        <p:spPr>
          <a:xfrm flipV="1">
            <a:off x="7252542" y="3954441"/>
            <a:ext cx="1990582" cy="156444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arrow" w="med" len="med"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231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355848" cy="682407"/>
          </a:xfrm>
          <a:solidFill>
            <a:srgbClr val="FFFF00"/>
          </a:solidFill>
        </p:spPr>
        <p:txBody>
          <a:bodyPr>
            <a:normAutofit fontScale="90000"/>
          </a:bodyPr>
          <a:lstStyle/>
          <a:p>
            <a:r>
              <a:rPr lang="en-US" dirty="0" err="1" smtClean="0"/>
              <a:t>sendMessage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6603"/>
          <a:stretch/>
        </p:blipFill>
        <p:spPr>
          <a:xfrm>
            <a:off x="0" y="625986"/>
            <a:ext cx="6820135" cy="58205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1081" y="1634540"/>
            <a:ext cx="3992943" cy="230538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4735964" y="502920"/>
            <a:ext cx="2186044" cy="116118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6922008" y="164321"/>
            <a:ext cx="5157216" cy="92333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textMessage:message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Segoe WPC"/>
              </a:rPr>
              <a:t>: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Segoe WPC"/>
              </a:rPr>
              <a:t>Destructures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Segoe WPC"/>
              </a:rPr>
              <a:t> message text from request body and renames it to 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message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Segoe WP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43021" y="2070028"/>
            <a:ext cx="4807387" cy="759934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6921380" y="1473580"/>
            <a:ext cx="5157216" cy="64633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kumimoji="0" lang="en-US" altLang="en-US" b="1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all conversations between sender and receiver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Segoe WPC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5551807" y="1796745"/>
            <a:ext cx="1483873" cy="698448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75965" y="3034150"/>
            <a:ext cx="4810435" cy="1300106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5550408" y="2818358"/>
            <a:ext cx="1636776" cy="67159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7130034" y="2295486"/>
            <a:ext cx="5157216" cy="1477328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First-time chat</a:t>
            </a:r>
            <a:r>
              <a:rPr lang="en-US" dirty="0"/>
              <a:t>: Creates new conversation if none exists</a:t>
            </a:r>
          </a:p>
          <a:p>
            <a:r>
              <a:rPr lang="en-US" b="1" dirty="0"/>
              <a:t>Participants array</a:t>
            </a:r>
            <a:r>
              <a:rPr lang="en-US" dirty="0"/>
              <a:t>: Stores both user IDs</a:t>
            </a:r>
          </a:p>
          <a:p>
            <a:r>
              <a:rPr lang="en-US" b="1" dirty="0"/>
              <a:t>Auto-initialization</a:t>
            </a:r>
            <a:r>
              <a:rPr lang="en-US" dirty="0"/>
              <a:t>: Sets up conversation infrastructure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4782065" y="4200005"/>
            <a:ext cx="2253615" cy="551823"/>
          </a:xfrm>
          <a:prstGeom prst="straightConnector1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965103" y="4757790"/>
            <a:ext cx="798922" cy="316252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7013892" y="3995055"/>
            <a:ext cx="3474276" cy="369332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Saves message to database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Segoe WPC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43021" y="4751828"/>
            <a:ext cx="4405051" cy="1165855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5166935" y="4938669"/>
            <a:ext cx="2093401" cy="421598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5"/>
          <p:cNvSpPr>
            <a:spLocks noChangeArrowheads="1"/>
          </p:cNvSpPr>
          <p:nvPr/>
        </p:nvSpPr>
        <p:spPr bwMode="auto">
          <a:xfrm>
            <a:off x="7177794" y="4634678"/>
            <a:ext cx="4736592" cy="584775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Creates (and saves) a new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effectLst/>
                <a:latin typeface="Arial Unicode MS"/>
              </a:rPr>
              <a:t>Message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effectLst/>
              </a:rPr>
              <a:t> document containing the sender, receiver and message text. 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36" name="Rectangle 7"/>
          <p:cNvSpPr>
            <a:spLocks noChangeArrowheads="1"/>
          </p:cNvSpPr>
          <p:nvPr/>
        </p:nvSpPr>
        <p:spPr bwMode="auto">
          <a:xfrm>
            <a:off x="7690104" y="5497234"/>
            <a:ext cx="4315968" cy="1077218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If message creation succeeded, push the message’s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_id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into the conversation’s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messages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array (linking the message to the conversation). 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75965" y="5986253"/>
            <a:ext cx="5907715" cy="272893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8" name="Straight Arrow Connector 37"/>
          <p:cNvCxnSpPr>
            <a:endCxn id="36" idx="1"/>
          </p:cNvCxnSpPr>
          <p:nvPr/>
        </p:nvCxnSpPr>
        <p:spPr>
          <a:xfrm flipV="1">
            <a:off x="6583680" y="6035843"/>
            <a:ext cx="1106424" cy="26500"/>
          </a:xfrm>
          <a:prstGeom prst="straightConnector1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580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681" b="84090"/>
          <a:stretch/>
        </p:blipFill>
        <p:spPr>
          <a:xfrm>
            <a:off x="118872" y="1042415"/>
            <a:ext cx="8110728" cy="12252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0324" t="93186" b="358"/>
          <a:stretch/>
        </p:blipFill>
        <p:spPr>
          <a:xfrm>
            <a:off x="0" y="200532"/>
            <a:ext cx="7818120" cy="51430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7581775" y="365760"/>
            <a:ext cx="1132457" cy="91925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8810743" y="227056"/>
            <a:ext cx="2783849" cy="369332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Saves both document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Segoe WPC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7426327" y="923966"/>
            <a:ext cx="4552313" cy="1323439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getReceiverSocketId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Segoe WPC"/>
              </a:rPr>
              <a:t>: Maps user ID to their active socket connection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Segoe WPC"/>
              </a:rPr>
              <a:t>Online check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Segoe WPC"/>
              </a:rPr>
              <a:t>: Only proceeds if receiver is currently online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Segoe WPC"/>
              </a:rPr>
              <a:t>Returns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Segoe WPC"/>
              </a:rPr>
              <a:t>: Socket ID or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Segoe WPC"/>
              </a:rPr>
              <a:t> if user offline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823079" y="1204446"/>
            <a:ext cx="1537841" cy="2085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94814" y="1747553"/>
            <a:ext cx="2276402" cy="346424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8266176" y="2291439"/>
            <a:ext cx="2711321" cy="64633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 Complete message object with all data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Segoe WPC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872369" y="1758113"/>
            <a:ext cx="1763639" cy="335864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4684878" y="1758113"/>
            <a:ext cx="1313586" cy="335864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9" name="Straight Connector 18"/>
          <p:cNvCxnSpPr/>
          <p:nvPr/>
        </p:nvCxnSpPr>
        <p:spPr>
          <a:xfrm>
            <a:off x="5212080" y="2093977"/>
            <a:ext cx="36576" cy="532817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248656" y="2595290"/>
            <a:ext cx="2980944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811274" y="2093977"/>
            <a:ext cx="0" cy="5276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811274" y="2601313"/>
            <a:ext cx="4802374" cy="5719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2"/>
          <p:cNvSpPr>
            <a:spLocks noChangeArrowheads="1"/>
          </p:cNvSpPr>
          <p:nvPr/>
        </p:nvSpPr>
        <p:spPr bwMode="auto">
          <a:xfrm>
            <a:off x="8613648" y="2917463"/>
            <a:ext cx="2711321" cy="646331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</a:rPr>
              <a:t> Complete message object with all data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Segoe WPC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35463" y="2638878"/>
            <a:ext cx="3177537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Segoe WPC"/>
              </a:rPr>
              <a:t>Targets specific user's socket</a:t>
            </a:r>
            <a:endParaRPr lang="en-IN" dirty="0">
              <a:solidFill>
                <a:srgbClr val="FF0000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1335024" y="2093977"/>
            <a:ext cx="100584" cy="532817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37" y="3083721"/>
            <a:ext cx="7482073" cy="3285981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594814" y="4020089"/>
            <a:ext cx="3620570" cy="1489926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4" name="Straight Arrow Connector 43"/>
          <p:cNvCxnSpPr>
            <a:endCxn id="46" idx="1"/>
          </p:cNvCxnSpPr>
          <p:nvPr/>
        </p:nvCxnSpPr>
        <p:spPr>
          <a:xfrm flipV="1">
            <a:off x="4224402" y="4005252"/>
            <a:ext cx="4172551" cy="5466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396953" y="3682086"/>
            <a:ext cx="3353088" cy="64633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FF00"/>
                </a:solidFill>
                <a:latin typeface="Segoe WPC"/>
              </a:rPr>
              <a:t>User details, message text, conversation reference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48" name="Rectangle 3"/>
          <p:cNvSpPr>
            <a:spLocks noChangeArrowheads="1"/>
          </p:cNvSpPr>
          <p:nvPr/>
        </p:nvSpPr>
        <p:spPr bwMode="auto">
          <a:xfrm>
            <a:off x="7818120" y="4557970"/>
            <a:ext cx="4373880" cy="830997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Emit a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messageNotification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to the receiver. 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49" name="Straight Arrow Connector 48"/>
          <p:cNvCxnSpPr>
            <a:endCxn id="48" idx="1"/>
          </p:cNvCxnSpPr>
          <p:nvPr/>
        </p:nvCxnSpPr>
        <p:spPr>
          <a:xfrm flipV="1">
            <a:off x="6806061" y="4973469"/>
            <a:ext cx="1012059" cy="63902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88448" y="5662209"/>
            <a:ext cx="6937880" cy="254400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448" y="6149587"/>
            <a:ext cx="4449312" cy="702523"/>
          </a:xfrm>
          <a:prstGeom prst="rect">
            <a:avLst/>
          </a:prstGeom>
        </p:spPr>
      </p:pic>
      <p:cxnSp>
        <p:nvCxnSpPr>
          <p:cNvPr id="55" name="Straight Arrow Connector 54"/>
          <p:cNvCxnSpPr>
            <a:endCxn id="57" idx="1"/>
          </p:cNvCxnSpPr>
          <p:nvPr/>
        </p:nvCxnSpPr>
        <p:spPr>
          <a:xfrm flipV="1">
            <a:off x="4937760" y="6101275"/>
            <a:ext cx="2908648" cy="454365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7846408" y="5916609"/>
            <a:ext cx="3903633" cy="369332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Segoe WPC"/>
              </a:rPr>
              <a:t>Frontend can update UI immediately</a:t>
            </a:r>
            <a:endParaRPr lang="en-IN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2441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41071"/>
            <a:ext cx="4535424" cy="464968"/>
          </a:xfrm>
          <a:solidFill>
            <a:srgbClr val="FFFF00"/>
          </a:solidFill>
        </p:spPr>
        <p:txBody>
          <a:bodyPr>
            <a:normAutofit fontScale="90000"/>
          </a:bodyPr>
          <a:lstStyle/>
          <a:p>
            <a:r>
              <a:rPr lang="en-US" dirty="0" err="1" smtClean="0"/>
              <a:t>getMessage</a:t>
            </a:r>
            <a:r>
              <a:rPr lang="en-US" dirty="0" smtClean="0"/>
              <a:t> function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26" t="-637" r="47820" b="87528"/>
          <a:stretch/>
        </p:blipFill>
        <p:spPr>
          <a:xfrm>
            <a:off x="48220" y="727278"/>
            <a:ext cx="8396988" cy="9235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0474" t="11678" r="52167" b="75411"/>
          <a:stretch/>
        </p:blipFill>
        <p:spPr>
          <a:xfrm>
            <a:off x="48220" y="2011586"/>
            <a:ext cx="5108448" cy="742839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9862" t="23926" r="35646" b="55981"/>
          <a:stretch/>
        </p:blipFill>
        <p:spPr>
          <a:xfrm>
            <a:off x="0" y="3537288"/>
            <a:ext cx="5961888" cy="924984"/>
          </a:xfrm>
          <a:prstGeom prst="rect">
            <a:avLst/>
          </a:prstGeom>
          <a:ln>
            <a:solidFill>
              <a:srgbClr val="00B0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cxnSp>
        <p:nvCxnSpPr>
          <p:cNvPr id="10" name="Straight Arrow Connector 9"/>
          <p:cNvCxnSpPr>
            <a:stCxn id="6" idx="3"/>
          </p:cNvCxnSpPr>
          <p:nvPr/>
        </p:nvCxnSpPr>
        <p:spPr>
          <a:xfrm flipV="1">
            <a:off x="5156668" y="2202471"/>
            <a:ext cx="587014" cy="18053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5743682" y="2011586"/>
            <a:ext cx="5784271" cy="584775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req.params.id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Segoe WPC"/>
              </a:rPr>
              <a:t> can be manipulated by user (URL parameter)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req.id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Segoe WPC"/>
              </a:rPr>
              <a:t> is secure (comes from verified JWT token)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r="22015"/>
          <a:stretch/>
        </p:blipFill>
        <p:spPr>
          <a:xfrm>
            <a:off x="6240177" y="3405785"/>
            <a:ext cx="5784184" cy="1614383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5" name="Rectangle 14"/>
          <p:cNvSpPr/>
          <p:nvPr/>
        </p:nvSpPr>
        <p:spPr>
          <a:xfrm>
            <a:off x="4759452" y="3563849"/>
            <a:ext cx="984230" cy="272581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777484" y="3669789"/>
            <a:ext cx="541020" cy="37999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3146567" y="5199923"/>
            <a:ext cx="5985702" cy="1323439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Segoe WPC"/>
              </a:rPr>
              <a:t>MongoDB Array Operator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Segoe WPC"/>
              </a:rPr>
              <a:t> that matches documents where an array field contains 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Segoe WPC"/>
              </a:rPr>
              <a:t>ALL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Segoe WPC"/>
              </a:rPr>
              <a:t> the specified elements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Segoe WPC"/>
              </a:rPr>
              <a:t>Order doesn't matter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Segoe WPC"/>
              </a:rPr>
              <a:t> -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[user1, user2]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Segoe WPC"/>
              </a:rPr>
              <a:t> matches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[user2, user1]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Segoe WPC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Segoe WPC"/>
              </a:rPr>
              <a:t>Must contain both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Segoe WPC"/>
              </a:rPr>
              <a:t> - won't match if only one participant exists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110329" y="3859787"/>
            <a:ext cx="724311" cy="264033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Arrow Connector 24"/>
          <p:cNvCxnSpPr>
            <a:stCxn id="24" idx="3"/>
          </p:cNvCxnSpPr>
          <p:nvPr/>
        </p:nvCxnSpPr>
        <p:spPr>
          <a:xfrm>
            <a:off x="2834640" y="3991804"/>
            <a:ext cx="2249424" cy="129342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00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627" t="67028" r="67796" b="12514"/>
          <a:stretch/>
        </p:blipFill>
        <p:spPr>
          <a:xfrm>
            <a:off x="475488" y="5772498"/>
            <a:ext cx="2907792" cy="941832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9862" t="36951" r="63073" b="56497"/>
          <a:stretch/>
        </p:blipFill>
        <p:spPr>
          <a:xfrm>
            <a:off x="138400" y="446039"/>
            <a:ext cx="4076993" cy="415330"/>
          </a:xfrm>
          <a:prstGeom prst="rect">
            <a:avLst/>
          </a:prstGeom>
          <a:ln>
            <a:solidFill>
              <a:srgbClr val="00B0F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r="71148" b="95348"/>
          <a:stretch/>
        </p:blipFill>
        <p:spPr>
          <a:xfrm>
            <a:off x="7845668" y="374155"/>
            <a:ext cx="2541144" cy="559099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t="58963"/>
          <a:stretch/>
        </p:blipFill>
        <p:spPr>
          <a:xfrm>
            <a:off x="8701150" y="933254"/>
            <a:ext cx="3371324" cy="18880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t="9203" b="39573"/>
          <a:stretch/>
        </p:blipFill>
        <p:spPr>
          <a:xfrm>
            <a:off x="5862554" y="937488"/>
            <a:ext cx="2838596" cy="198424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t="21734" b="11030"/>
          <a:stretch/>
        </p:blipFill>
        <p:spPr>
          <a:xfrm>
            <a:off x="167092" y="1820775"/>
            <a:ext cx="4359188" cy="1269897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stCxn id="14" idx="3"/>
            <a:endCxn id="15" idx="1"/>
          </p:cNvCxnSpPr>
          <p:nvPr/>
        </p:nvCxnSpPr>
        <p:spPr>
          <a:xfrm>
            <a:off x="4215393" y="653704"/>
            <a:ext cx="3630275" cy="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/>
          <a:srcRect t="-1" r="75451" b="88072"/>
          <a:stretch/>
        </p:blipFill>
        <p:spPr>
          <a:xfrm>
            <a:off x="892036" y="1355956"/>
            <a:ext cx="2207779" cy="464819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cxnSp>
        <p:nvCxnSpPr>
          <p:cNvPr id="21" name="Straight Arrow Connector 20"/>
          <p:cNvCxnSpPr/>
          <p:nvPr/>
        </p:nvCxnSpPr>
        <p:spPr>
          <a:xfrm flipH="1">
            <a:off x="1758678" y="861369"/>
            <a:ext cx="237247" cy="49633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253548" y="3446654"/>
            <a:ext cx="3648859" cy="3721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7141211" y="4694085"/>
            <a:ext cx="4931263" cy="707886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Segoe WPC"/>
              </a:rPr>
              <a:t>If</a:t>
            </a:r>
            <a:r>
              <a:rPr kumimoji="0" lang="en-US" altLang="en-US" sz="20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Segoe WPC"/>
              </a:rPr>
              <a:t> no messages are there ..it returns a empty array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Segoe WPC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593" y="2908288"/>
            <a:ext cx="3799440" cy="179123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6"/>
          <a:srcRect t="959" r="30598" b="54157"/>
          <a:stretch/>
        </p:blipFill>
        <p:spPr>
          <a:xfrm>
            <a:off x="83546" y="3163824"/>
            <a:ext cx="4186702" cy="640080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cxnSp>
        <p:nvCxnSpPr>
          <p:cNvPr id="30" name="Straight Arrow Connector 29"/>
          <p:cNvCxnSpPr/>
          <p:nvPr/>
        </p:nvCxnSpPr>
        <p:spPr>
          <a:xfrm>
            <a:off x="4092928" y="3508220"/>
            <a:ext cx="3560600" cy="1140642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6"/>
          <a:srcRect t="46057" r="7356" b="8418"/>
          <a:stretch/>
        </p:blipFill>
        <p:spPr>
          <a:xfrm>
            <a:off x="0" y="4160069"/>
            <a:ext cx="5932160" cy="689113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35" name="Rectangle 3"/>
          <p:cNvSpPr>
            <a:spLocks noChangeArrowheads="1"/>
          </p:cNvSpPr>
          <p:nvPr/>
        </p:nvSpPr>
        <p:spPr bwMode="auto">
          <a:xfrm>
            <a:off x="659754" y="5231219"/>
            <a:ext cx="2672344" cy="400110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Segoe WPC"/>
              </a:rPr>
              <a:t>Return the messages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1929384" y="4817311"/>
            <a:ext cx="1302861" cy="3856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5" idx="3"/>
          </p:cNvCxnSpPr>
          <p:nvPr/>
        </p:nvCxnSpPr>
        <p:spPr>
          <a:xfrm flipV="1">
            <a:off x="3383280" y="6126252"/>
            <a:ext cx="2084832" cy="11716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3"/>
          <p:cNvSpPr>
            <a:spLocks noChangeArrowheads="1"/>
          </p:cNvSpPr>
          <p:nvPr/>
        </p:nvSpPr>
        <p:spPr bwMode="auto">
          <a:xfrm>
            <a:off x="5468112" y="5843304"/>
            <a:ext cx="2672344" cy="40011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Segoe WPC"/>
              </a:rPr>
              <a:t>Else</a:t>
            </a:r>
            <a:r>
              <a:rPr kumimoji="0" lang="en-US" altLang="en-US" sz="20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Segoe WPC"/>
              </a:rPr>
              <a:t> throw error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Segoe WPC"/>
            </a:endParaRPr>
          </a:p>
        </p:txBody>
      </p:sp>
    </p:spTree>
    <p:extLst>
      <p:ext uri="{BB962C8B-B14F-4D97-AF65-F5344CB8AC3E}">
        <p14:creationId xmlns:p14="http://schemas.microsoft.com/office/powerpoint/2010/main" val="70490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453128" cy="613283"/>
          </a:xfrm>
          <a:solidFill>
            <a:srgbClr val="FFFF00"/>
          </a:solidFill>
        </p:spPr>
        <p:txBody>
          <a:bodyPr>
            <a:normAutofit fontScale="90000"/>
          </a:bodyPr>
          <a:lstStyle/>
          <a:p>
            <a:r>
              <a:rPr lang="en-US" dirty="0" err="1" smtClean="0"/>
              <a:t>SearchUser</a:t>
            </a:r>
            <a:r>
              <a:rPr lang="en-US" dirty="0" smtClean="0"/>
              <a:t> function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21266" b="69283"/>
          <a:stretch/>
        </p:blipFill>
        <p:spPr>
          <a:xfrm>
            <a:off x="0" y="613283"/>
            <a:ext cx="5340096" cy="1983613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2" idx="3"/>
          </p:cNvCxnSpPr>
          <p:nvPr/>
        </p:nvCxnSpPr>
        <p:spPr>
          <a:xfrm flipV="1">
            <a:off x="4453128" y="244761"/>
            <a:ext cx="2492383" cy="61881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511" y="14351"/>
            <a:ext cx="5085667" cy="119786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23025" y="2766060"/>
            <a:ext cx="2100135" cy="137477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96895"/>
            <a:ext cx="4700016" cy="255251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23025" y="2971800"/>
            <a:ext cx="2987103" cy="323978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282696" y="1911096"/>
            <a:ext cx="3662815" cy="1159003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6945511" y="1442625"/>
            <a:ext cx="4458552" cy="64633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0000"/>
                </a:solidFill>
              </a:rPr>
              <a:t>Prevents users from finding themselves in search results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Segoe WPC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39402" y="3433572"/>
            <a:ext cx="3877040" cy="335408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4368224" y="2678268"/>
            <a:ext cx="2060008" cy="755307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6434768" y="2317257"/>
            <a:ext cx="5523583" cy="738664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effectLst/>
                <a:latin typeface="Consolas" panose="020B0609020204030204" pitchFamily="49" charset="0"/>
              </a:rPr>
              <a:t>$regex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Segoe WPC"/>
              </a:rPr>
              <a:t>: MongoDB regular expression operator for pattern matching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effectLst/>
                <a:latin typeface="Consolas" panose="020B0609020204030204" pitchFamily="49" charset="0"/>
              </a:rPr>
              <a:t>query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Segoe WPC"/>
              </a:rPr>
              <a:t>: The search term entered by user (e.g., "john")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effectLst/>
                <a:latin typeface="Consolas" panose="020B0609020204030204" pitchFamily="49" charset="0"/>
              </a:rPr>
              <a:t>$options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: '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Segoe WPC"/>
              </a:rPr>
              <a:t>: Case-insensitive flag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98228" y="3538538"/>
            <a:ext cx="3497368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Exclude password field from results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61104" y="4115708"/>
            <a:ext cx="1984774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Show only 20 users</a:t>
            </a:r>
            <a:endParaRPr lang="en-IN" dirty="0"/>
          </a:p>
        </p:txBody>
      </p:sp>
      <p:sp>
        <p:nvSpPr>
          <p:cNvPr id="29" name="TextBox 28"/>
          <p:cNvSpPr txBox="1"/>
          <p:nvPr/>
        </p:nvSpPr>
        <p:spPr>
          <a:xfrm>
            <a:off x="5614416" y="4584975"/>
            <a:ext cx="4134978" cy="369332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Sort by username in ascending order (A-Z)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2188023" y="3740672"/>
            <a:ext cx="3210205" cy="282284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8" idx="6"/>
          </p:cNvCxnSpPr>
          <p:nvPr/>
        </p:nvCxnSpPr>
        <p:spPr>
          <a:xfrm flipV="1">
            <a:off x="1353312" y="4389120"/>
            <a:ext cx="2907792" cy="785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2423160" y="4851204"/>
            <a:ext cx="3191256" cy="103103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2"/>
          <a:srcRect l="8056" t="57667" r="34289" b="24690"/>
          <a:stretch/>
        </p:blipFill>
        <p:spPr>
          <a:xfrm>
            <a:off x="-3921" y="5150588"/>
            <a:ext cx="4854161" cy="1414336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0127" y="5062507"/>
            <a:ext cx="3933470" cy="1615955"/>
          </a:xfrm>
          <a:prstGeom prst="rect">
            <a:avLst/>
          </a:prstGeom>
        </p:spPr>
      </p:pic>
      <p:cxnSp>
        <p:nvCxnSpPr>
          <p:cNvPr id="43" name="Straight Arrow Connector 42"/>
          <p:cNvCxnSpPr>
            <a:stCxn id="41" idx="3"/>
            <a:endCxn id="42" idx="1"/>
          </p:cNvCxnSpPr>
          <p:nvPr/>
        </p:nvCxnSpPr>
        <p:spPr>
          <a:xfrm>
            <a:off x="4850240" y="5857756"/>
            <a:ext cx="1989887" cy="12729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116853" y="3912157"/>
            <a:ext cx="2198598" cy="307080"/>
          </a:xfrm>
          <a:prstGeom prst="ellipse">
            <a:avLst/>
          </a:prstGeom>
          <a:noFill/>
          <a:ln>
            <a:solidFill>
              <a:srgbClr val="FFFF00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Oval 47"/>
          <p:cNvSpPr/>
          <p:nvPr/>
        </p:nvSpPr>
        <p:spPr>
          <a:xfrm>
            <a:off x="100199" y="4324328"/>
            <a:ext cx="1253113" cy="286711"/>
          </a:xfrm>
          <a:prstGeom prst="ellipse">
            <a:avLst/>
          </a:prstGeom>
          <a:noFill/>
          <a:ln>
            <a:solidFill>
              <a:srgbClr val="FFFF0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/>
          <p:cNvSpPr/>
          <p:nvPr/>
        </p:nvSpPr>
        <p:spPr>
          <a:xfrm>
            <a:off x="61851" y="4716130"/>
            <a:ext cx="2452749" cy="433278"/>
          </a:xfrm>
          <a:prstGeom prst="ellipse">
            <a:avLst/>
          </a:prstGeom>
          <a:noFill/>
          <a:ln>
            <a:solidFill>
              <a:srgbClr val="FFFF00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387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" y="0"/>
            <a:ext cx="2910840" cy="558419"/>
          </a:xfrm>
          <a:solidFill>
            <a:srgbClr val="FFFF00"/>
          </a:solidFill>
        </p:spPr>
        <p:txBody>
          <a:bodyPr>
            <a:normAutofit fontScale="90000"/>
          </a:bodyPr>
          <a:lstStyle/>
          <a:p>
            <a:r>
              <a:rPr lang="en-US" dirty="0" err="1" smtClean="0"/>
              <a:t>seeFollowers</a:t>
            </a:r>
            <a:r>
              <a:rPr lang="en-US" dirty="0" smtClean="0"/>
              <a:t> 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45036" b="87382"/>
          <a:stretch/>
        </p:blipFill>
        <p:spPr>
          <a:xfrm>
            <a:off x="79247" y="558419"/>
            <a:ext cx="4584193" cy="7948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753" r="8430"/>
          <a:stretch/>
        </p:blipFill>
        <p:spPr>
          <a:xfrm>
            <a:off x="8759951" y="206056"/>
            <a:ext cx="3068371" cy="1037527"/>
          </a:xfrm>
          <a:prstGeom prst="rect">
            <a:avLst/>
          </a:prstGeom>
          <a:ln>
            <a:solidFill>
              <a:schemeClr val="tx1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080" y="1679194"/>
            <a:ext cx="3905451" cy="1187511"/>
          </a:xfrm>
          <a:prstGeom prst="round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9922726" y="1085852"/>
            <a:ext cx="117386" cy="843532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9375573" y="724819"/>
            <a:ext cx="1094307" cy="361033"/>
          </a:xfrm>
          <a:prstGeom prst="ellipse">
            <a:avLst/>
          </a:prstGeom>
          <a:noFill/>
          <a:ln>
            <a:solidFill>
              <a:srgbClr val="FFFF00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99669"/>
            <a:ext cx="7452003" cy="873281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9910" t="23401" r="48428" b="53375"/>
          <a:stretch/>
        </p:blipFill>
        <p:spPr>
          <a:xfrm>
            <a:off x="151806" y="2454046"/>
            <a:ext cx="3474721" cy="1463040"/>
          </a:xfrm>
          <a:prstGeom prst="rect">
            <a:avLst/>
          </a:prstGeom>
        </p:spPr>
      </p:pic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7452003" y="3185566"/>
            <a:ext cx="4458552" cy="1015663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This fetches a user’s </a:t>
            </a:r>
            <a:r>
              <a:rPr lang="en-US" sz="2000" b="1" dirty="0"/>
              <a:t>followers list</a:t>
            </a:r>
            <a:r>
              <a:rPr lang="en-US" sz="2000" dirty="0"/>
              <a:t>, and for each follower, you get </a:t>
            </a:r>
            <a:r>
              <a:rPr lang="en-US" sz="2000" b="1" dirty="0"/>
              <a:t>their username, profile picture, and bio</a:t>
            </a:r>
            <a:r>
              <a:rPr lang="en-US" sz="2000" dirty="0"/>
              <a:t>.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Segoe WPC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528816" y="2272949"/>
            <a:ext cx="1188464" cy="912617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9949" y="4309778"/>
            <a:ext cx="3968954" cy="1238314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3840480" y="4520090"/>
            <a:ext cx="2688336" cy="207358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806" y="3999338"/>
            <a:ext cx="4315378" cy="2749762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V="1">
            <a:off x="3779488" y="4523044"/>
            <a:ext cx="2688336" cy="207358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8"/>
          <a:srcRect t="28791"/>
          <a:stretch/>
        </p:blipFill>
        <p:spPr>
          <a:xfrm>
            <a:off x="3229064" y="6262170"/>
            <a:ext cx="8599258" cy="41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2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2350" y="0"/>
            <a:ext cx="2921270" cy="630936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err="1" smtClean="0"/>
              <a:t>seeFollowing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0936"/>
            <a:ext cx="5592899" cy="7514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8785"/>
          <a:stretch/>
        </p:blipFill>
        <p:spPr>
          <a:xfrm>
            <a:off x="-7530" y="1527048"/>
            <a:ext cx="5592899" cy="1146416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060" y="2515658"/>
            <a:ext cx="4230810" cy="17345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530" y="4167641"/>
            <a:ext cx="4223280" cy="1146718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5060" y="5292634"/>
            <a:ext cx="3745812" cy="1529087"/>
          </a:xfrm>
          <a:prstGeom prst="rect">
            <a:avLst/>
          </a:prstGeom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420193" y="246209"/>
            <a:ext cx="4931263" cy="101566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It gets a user’s </a:t>
            </a:r>
            <a:r>
              <a:rPr lang="en-US" sz="2000" b="1" dirty="0">
                <a:solidFill>
                  <a:schemeClr val="bg1"/>
                </a:solidFill>
              </a:rPr>
              <a:t>following list</a:t>
            </a:r>
            <a:r>
              <a:rPr lang="en-US" sz="2000" dirty="0">
                <a:solidFill>
                  <a:schemeClr val="bg1"/>
                </a:solidFill>
              </a:rPr>
              <a:t> along with each followed user’s </a:t>
            </a:r>
            <a:r>
              <a:rPr lang="en-US" sz="2000" b="1" dirty="0">
                <a:solidFill>
                  <a:schemeClr val="bg1"/>
                </a:solidFill>
              </a:rPr>
              <a:t>basic info</a:t>
            </a:r>
            <a:r>
              <a:rPr lang="en-US" sz="2000" dirty="0">
                <a:solidFill>
                  <a:schemeClr val="bg1"/>
                </a:solidFill>
              </a:rPr>
              <a:t> (username, picture, bio).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b="76801"/>
          <a:stretch/>
        </p:blipFill>
        <p:spPr>
          <a:xfrm>
            <a:off x="-15060" y="1245821"/>
            <a:ext cx="5592899" cy="327476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4757660" y="786984"/>
            <a:ext cx="1741781" cy="981802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6518" y="1418845"/>
            <a:ext cx="4310318" cy="1362821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5745" y="3592936"/>
            <a:ext cx="3873699" cy="1149409"/>
          </a:xfrm>
          <a:prstGeom prst="roundRect">
            <a:avLst/>
          </a:prstGeom>
        </p:spPr>
      </p:pic>
      <p:cxnSp>
        <p:nvCxnSpPr>
          <p:cNvPr id="17" name="Straight Arrow Connector 16"/>
          <p:cNvCxnSpPr>
            <a:endCxn id="16" idx="0"/>
          </p:cNvCxnSpPr>
          <p:nvPr/>
        </p:nvCxnSpPr>
        <p:spPr>
          <a:xfrm flipH="1">
            <a:off x="10012595" y="2646304"/>
            <a:ext cx="594177" cy="946632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9931291" y="2194066"/>
            <a:ext cx="1242677" cy="479398"/>
          </a:xfrm>
          <a:prstGeom prst="ellipse">
            <a:avLst/>
          </a:prstGeom>
          <a:noFill/>
          <a:ln>
            <a:solidFill>
              <a:srgbClr val="FFFF00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4083294" y="3995928"/>
            <a:ext cx="3992451" cy="368789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0752" y="6164805"/>
            <a:ext cx="8606996" cy="62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0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CORS(cross origin </a:t>
            </a:r>
            <a:r>
              <a:rPr lang="en-US" dirty="0" err="1" smtClean="0">
                <a:solidFill>
                  <a:srgbClr val="FF0000"/>
                </a:solidFill>
              </a:rPr>
              <a:t>resourse</a:t>
            </a:r>
            <a:r>
              <a:rPr lang="en-US" dirty="0" smtClean="0">
                <a:solidFill>
                  <a:srgbClr val="FF0000"/>
                </a:solidFill>
              </a:rPr>
              <a:t> sharing)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370" y="1608392"/>
            <a:ext cx="9212107" cy="315849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93776" y="2606040"/>
            <a:ext cx="1956816" cy="25603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9705883" y="1267556"/>
            <a:ext cx="2558270" cy="24102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rgbClr val="FF0000"/>
                </a:solidFill>
              </a:rPr>
              <a:t>Credentails</a:t>
            </a:r>
            <a:r>
              <a:rPr lang="en-US" sz="2000" dirty="0" smtClean="0">
                <a:solidFill>
                  <a:srgbClr val="FF0000"/>
                </a:solidFill>
              </a:rPr>
              <a:t>: true </a:t>
            </a:r>
            <a:r>
              <a:rPr lang="en-US" sz="2000" dirty="0" err="1" smtClean="0">
                <a:solidFill>
                  <a:srgbClr val="FF0000"/>
                </a:solidFill>
              </a:rPr>
              <a:t>hoge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tabhi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hm</a:t>
            </a:r>
            <a:r>
              <a:rPr lang="en-US" sz="2000" dirty="0" smtClean="0">
                <a:solidFill>
                  <a:srgbClr val="FF0000"/>
                </a:solidFill>
              </a:rPr>
              <a:t> cookie </a:t>
            </a:r>
            <a:r>
              <a:rPr lang="en-US" sz="2000" dirty="0" err="1" smtClean="0">
                <a:solidFill>
                  <a:srgbClr val="FF0000"/>
                </a:solidFill>
              </a:rPr>
              <a:t>ko</a:t>
            </a:r>
            <a:r>
              <a:rPr lang="en-US" sz="2000" dirty="0" smtClean="0">
                <a:solidFill>
                  <a:srgbClr val="FF0000"/>
                </a:solidFill>
              </a:rPr>
              <a:t> send </a:t>
            </a:r>
            <a:r>
              <a:rPr lang="en-US" sz="2000" dirty="0" err="1" smtClean="0">
                <a:solidFill>
                  <a:srgbClr val="FF0000"/>
                </a:solidFill>
              </a:rPr>
              <a:t>kar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payege</a:t>
            </a:r>
            <a:endParaRPr lang="en-IN" sz="2000" dirty="0">
              <a:solidFill>
                <a:srgbClr val="FF00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3736" y="5497449"/>
            <a:ext cx="11671844" cy="136055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by default, browsers restrict cross-origin requests for security reasons. This means your frontend (on port 5173) cannot make requests to your backend (on port 5000) unless CORS is enabled. By using </a:t>
            </a:r>
            <a:r>
              <a:rPr lang="en-US" dirty="0" err="1">
                <a:solidFill>
                  <a:srgbClr val="FFFF00"/>
                </a:solidFill>
              </a:rPr>
              <a:t>app.use</a:t>
            </a:r>
            <a:r>
              <a:rPr lang="en-US" dirty="0">
                <a:solidFill>
                  <a:srgbClr val="FFFF00"/>
                </a:solidFill>
              </a:rPr>
              <a:t>(</a:t>
            </a:r>
            <a:r>
              <a:rPr lang="en-US" dirty="0" err="1">
                <a:solidFill>
                  <a:srgbClr val="FFFF00"/>
                </a:solidFill>
              </a:rPr>
              <a:t>cors</a:t>
            </a:r>
            <a:r>
              <a:rPr lang="en-US" dirty="0">
                <a:solidFill>
                  <a:srgbClr val="FFFF00"/>
                </a:solidFill>
              </a:rPr>
              <a:t>(</a:t>
            </a:r>
            <a:r>
              <a:rPr lang="en-US" dirty="0" err="1">
                <a:solidFill>
                  <a:srgbClr val="FFFF00"/>
                </a:solidFill>
              </a:rPr>
              <a:t>corsOptions</a:t>
            </a:r>
            <a:r>
              <a:rPr lang="en-US" dirty="0">
                <a:solidFill>
                  <a:srgbClr val="FFFF00"/>
                </a:solidFill>
              </a:rPr>
              <a:t>)), you explicitly allow your frontend to communicate with your backend, including sending cookies and credentials.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93776" y="3831336"/>
            <a:ext cx="2565945" cy="237744"/>
          </a:xfrm>
          <a:prstGeom prst="roundRect">
            <a:avLst/>
          </a:prstGeom>
          <a:noFill/>
          <a:ln w="38100">
            <a:solidFill>
              <a:srgbClr val="FFC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5" name="Right Arrow 14"/>
          <p:cNvSpPr/>
          <p:nvPr/>
        </p:nvSpPr>
        <p:spPr>
          <a:xfrm rot="10800000">
            <a:off x="3114583" y="3730752"/>
            <a:ext cx="7437591" cy="274320"/>
          </a:xfrm>
          <a:prstGeom prst="rightArrow">
            <a:avLst>
              <a:gd name="adj1" fmla="val 40600"/>
              <a:gd name="adj2" fmla="val 50000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ight Arrow 16"/>
          <p:cNvSpPr/>
          <p:nvPr/>
        </p:nvSpPr>
        <p:spPr>
          <a:xfrm rot="5400000">
            <a:off x="9714730" y="4504557"/>
            <a:ext cx="1664209" cy="321579"/>
          </a:xfrm>
          <a:prstGeom prst="rightArrow">
            <a:avLst>
              <a:gd name="adj1" fmla="val 40600"/>
              <a:gd name="adj2" fmla="val 50000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7114032" y="2606040"/>
            <a:ext cx="2591851" cy="128016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82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026664" cy="630133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dirty="0" err="1" smtClean="0"/>
              <a:t>removeUser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4039"/>
          <a:stretch/>
        </p:blipFill>
        <p:spPr>
          <a:xfrm>
            <a:off x="0" y="630132"/>
            <a:ext cx="5312664" cy="62100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87617" y="1791480"/>
            <a:ext cx="4413567" cy="823704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6867144" y="1303338"/>
            <a:ext cx="423263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Check if the user is owner or not</a:t>
            </a:r>
            <a:endParaRPr lang="en-IN" sz="2400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4946904" y="1531747"/>
            <a:ext cx="1920240" cy="41164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endCxn id="8" idx="1"/>
          </p:cNvCxnSpPr>
          <p:nvPr/>
        </p:nvCxnSpPr>
        <p:spPr>
          <a:xfrm>
            <a:off x="3026664" y="267409"/>
            <a:ext cx="302666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053328" y="36576"/>
            <a:ext cx="4572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This function is used by owner only</a:t>
            </a:r>
            <a:endParaRPr lang="en-IN" sz="2400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53577" y="977187"/>
            <a:ext cx="2237295" cy="326151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690872" y="896112"/>
            <a:ext cx="2011680" cy="1912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696393" y="605744"/>
            <a:ext cx="1215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owner</a:t>
            </a:r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630873" y="3903959"/>
            <a:ext cx="4059999" cy="247417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626332" y="4266681"/>
            <a:ext cx="4059999" cy="247417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626331" y="4629403"/>
            <a:ext cx="4059999" cy="247417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731679" y="2615184"/>
            <a:ext cx="1964714" cy="134854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37200" y="2339267"/>
            <a:ext cx="4608056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Remove all posts create by the user</a:t>
            </a:r>
            <a:endParaRPr lang="en-IN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6867144" y="3196803"/>
            <a:ext cx="450405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Delete all comments made by user</a:t>
            </a:r>
            <a:endParaRPr lang="en-IN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6895168" y="3956486"/>
            <a:ext cx="4492512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Finally remove the account of user</a:t>
            </a:r>
            <a:endParaRPr lang="en-IN" sz="2400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4714355" y="3286972"/>
            <a:ext cx="2152789" cy="105401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643474" y="4053389"/>
            <a:ext cx="2247153" cy="72952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26331" y="5177834"/>
            <a:ext cx="3845086" cy="802342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6" name="Straight Arrow Connector 25"/>
          <p:cNvCxnSpPr>
            <a:endCxn id="28" idx="1"/>
          </p:cNvCxnSpPr>
          <p:nvPr/>
        </p:nvCxnSpPr>
        <p:spPr>
          <a:xfrm flipV="1">
            <a:off x="4490047" y="5170264"/>
            <a:ext cx="2377097" cy="477054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867144" y="4693210"/>
            <a:ext cx="5052744" cy="95410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Removing user from others’ followers list</a:t>
            </a:r>
            <a:endParaRPr lang="en-US" sz="2800" dirty="0"/>
          </a:p>
        </p:txBody>
      </p:sp>
      <p:sp>
        <p:nvSpPr>
          <p:cNvPr id="29" name="Rectangle 28"/>
          <p:cNvSpPr/>
          <p:nvPr/>
        </p:nvSpPr>
        <p:spPr>
          <a:xfrm>
            <a:off x="626331" y="6008988"/>
            <a:ext cx="3698781" cy="802342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4336620" y="6165595"/>
            <a:ext cx="2400580" cy="7928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748708" y="5767822"/>
            <a:ext cx="5092772" cy="95410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Removing user from others’ following list</a:t>
            </a:r>
            <a:endParaRPr lang="en-IN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297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46403"/>
          <a:stretch/>
        </p:blipFill>
        <p:spPr>
          <a:xfrm>
            <a:off x="145046" y="237109"/>
            <a:ext cx="6566650" cy="3374771"/>
          </a:xfrm>
          <a:prstGeom prst="rect">
            <a:avLst/>
          </a:prstGeom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7086600" y="176225"/>
            <a:ext cx="4864608" cy="1323439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Finds all posts where this user’s ID exists in the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likes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rPr>
              <a:t> array.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$pull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rPr>
              <a:t> removes their ID from each post’s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likes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rPr>
              <a:t>.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90923" y="359155"/>
            <a:ext cx="3890805" cy="957581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4681728" y="612648"/>
            <a:ext cx="2404872" cy="43112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6848856" y="1709544"/>
            <a:ext cx="5340096" cy="707886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Deletes every conversation document where this user was one of the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participants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0923" y="1396413"/>
            <a:ext cx="3726214" cy="706708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494276" y="1760244"/>
            <a:ext cx="2354580" cy="15695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90923" y="2112886"/>
            <a:ext cx="3703353" cy="1297825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494276" y="2591677"/>
            <a:ext cx="2318004" cy="37932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6775704" y="2600711"/>
            <a:ext cx="5340096" cy="1015663"/>
          </a:xfrm>
          <a:prstGeom prst="rect">
            <a:avLst/>
          </a:prstGeom>
          <a:solidFill>
            <a:srgbClr val="CCFF99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2000" dirty="0">
                <a:solidFill>
                  <a:srgbClr val="FF0000"/>
                </a:solidFill>
              </a:rPr>
              <a:t>$</a:t>
            </a:r>
            <a:r>
              <a:rPr lang="en-IN" sz="2000" dirty="0" smtClean="0">
                <a:solidFill>
                  <a:srgbClr val="FF0000"/>
                </a:solidFill>
              </a:rPr>
              <a:t>or </a:t>
            </a:r>
            <a:r>
              <a:rPr lang="en-US" sz="2000" dirty="0"/>
              <a:t>condition matches messages where the user was </a:t>
            </a:r>
            <a:r>
              <a:rPr lang="en-US" sz="2000" b="1" dirty="0"/>
              <a:t>either the sender or receiver</a:t>
            </a:r>
            <a:r>
              <a:rPr lang="en-US" sz="2000" dirty="0" smtClean="0"/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2000" dirty="0" err="1" smtClean="0">
                <a:solidFill>
                  <a:srgbClr val="FF0000"/>
                </a:solidFill>
              </a:rPr>
              <a:t>deleteMany</a:t>
            </a:r>
            <a:r>
              <a:rPr lang="en-IN" sz="2000" dirty="0"/>
              <a:t> removes all such messages.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6775704" y="3723839"/>
            <a:ext cx="5340096" cy="1631216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Finds all posts where author matches the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userIdRemove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smtClean="0">
                <a:latin typeface="Arial" panose="020B0604020202020204" pitchFamily="34" charset="0"/>
              </a:rPr>
              <a:t>.select(‘id’) means only fetch the _id field of each post(no captions, images)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✅ </a:t>
            </a:r>
            <a:r>
              <a:rPr lang="en-US" sz="2000" b="1" dirty="0"/>
              <a:t>Result:</a:t>
            </a:r>
            <a:r>
              <a:rPr lang="en-US" sz="2000" dirty="0"/>
              <a:t> an array of post objects like: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l="5154" b="74552"/>
          <a:stretch/>
        </p:blipFill>
        <p:spPr>
          <a:xfrm>
            <a:off x="145046" y="3971267"/>
            <a:ext cx="6168372" cy="417853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>
            <a:off x="5469603" y="4226563"/>
            <a:ext cx="1379253" cy="26492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217378" y="3981564"/>
            <a:ext cx="6009685" cy="201169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/>
          <p:cNvSpPr/>
          <p:nvPr/>
        </p:nvSpPr>
        <p:spPr>
          <a:xfrm>
            <a:off x="224389" y="4193031"/>
            <a:ext cx="4201307" cy="177802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2" name="Straight Arrow Connector 31"/>
          <p:cNvCxnSpPr>
            <a:endCxn id="35" idx="1"/>
          </p:cNvCxnSpPr>
          <p:nvPr/>
        </p:nvCxnSpPr>
        <p:spPr>
          <a:xfrm>
            <a:off x="4494276" y="4409660"/>
            <a:ext cx="2592324" cy="1333119"/>
          </a:xfrm>
          <a:prstGeom prst="straightConnector1">
            <a:avLst/>
          </a:prstGeom>
          <a:ln w="76200">
            <a:solidFill>
              <a:srgbClr val="CCFF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086600" y="5558113"/>
            <a:ext cx="3363421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Creates a simple array of post IDs: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/>
          <a:srcRect l="5154" t="22849" r="25909"/>
          <a:stretch/>
        </p:blipFill>
        <p:spPr>
          <a:xfrm>
            <a:off x="145046" y="4506420"/>
            <a:ext cx="4483358" cy="1266814"/>
          </a:xfrm>
          <a:prstGeom prst="rect">
            <a:avLst/>
          </a:prstGeom>
        </p:spPr>
      </p:pic>
      <p:cxnSp>
        <p:nvCxnSpPr>
          <p:cNvPr id="38" name="Straight Arrow Connector 37"/>
          <p:cNvCxnSpPr>
            <a:endCxn id="35" idx="1"/>
          </p:cNvCxnSpPr>
          <p:nvPr/>
        </p:nvCxnSpPr>
        <p:spPr>
          <a:xfrm>
            <a:off x="4469900" y="4328354"/>
            <a:ext cx="2616700" cy="1414425"/>
          </a:xfrm>
          <a:prstGeom prst="straightConnector1">
            <a:avLst/>
          </a:prstGeom>
          <a:ln w="76200">
            <a:solidFill>
              <a:srgbClr val="CCFF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217378" y="4506420"/>
            <a:ext cx="4313507" cy="1266814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41" name="Table 40"/>
          <p:cNvGraphicFramePr>
            <a:graphicFrameLocks noGrp="1"/>
          </p:cNvGraphicFramePr>
          <p:nvPr/>
        </p:nvGraphicFramePr>
        <p:xfrm>
          <a:off x="838200" y="3818414"/>
          <a:ext cx="10515600" cy="36576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1628723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5148037"/>
                  </a:ext>
                </a:extLst>
              </a:tr>
            </a:tbl>
          </a:graphicData>
        </a:graphic>
      </p:graphicFrame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550356"/>
              </p:ext>
            </p:extLst>
          </p:nvPr>
        </p:nvGraphicFramePr>
        <p:xfrm>
          <a:off x="7005086" y="5993041"/>
          <a:ext cx="4881331" cy="365760"/>
        </p:xfrm>
        <a:graphic>
          <a:graphicData uri="http://schemas.openxmlformats.org/drawingml/2006/table">
            <a:tbl>
              <a:tblPr/>
              <a:tblGrid>
                <a:gridCol w="4881331">
                  <a:extLst>
                    <a:ext uri="{9D8B030D-6E8A-4147-A177-3AD203B41FA5}">
                      <a16:colId xmlns:a16="http://schemas.microsoft.com/office/drawing/2014/main" val="517910392"/>
                    </a:ext>
                  </a:extLst>
                </a:gridCol>
              </a:tblGrid>
              <a:tr h="352895">
                <a:tc>
                  <a:txBody>
                    <a:bodyPr/>
                    <a:lstStyle/>
                    <a:p>
                      <a:r>
                        <a:rPr lang="en-US" dirty="0"/>
                        <a:t>Remove those posts from everyone’s bookmarks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839745"/>
                  </a:ext>
                </a:extLst>
              </a:tr>
            </a:tbl>
          </a:graphicData>
        </a:graphic>
      </p:graphicFrame>
      <p:cxnSp>
        <p:nvCxnSpPr>
          <p:cNvPr id="44" name="Straight Arrow Connector 43"/>
          <p:cNvCxnSpPr>
            <a:endCxn id="42" idx="1"/>
          </p:cNvCxnSpPr>
          <p:nvPr/>
        </p:nvCxnSpPr>
        <p:spPr>
          <a:xfrm>
            <a:off x="4517137" y="5374299"/>
            <a:ext cx="2487949" cy="80162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4"/>
          <a:srcRect t="11652"/>
          <a:stretch/>
        </p:blipFill>
        <p:spPr>
          <a:xfrm>
            <a:off x="72709" y="5878147"/>
            <a:ext cx="4288979" cy="75627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graphicFrame>
        <p:nvGraphicFramePr>
          <p:cNvPr id="54" name="Table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091256"/>
              </p:ext>
            </p:extLst>
          </p:nvPr>
        </p:nvGraphicFramePr>
        <p:xfrm>
          <a:off x="6005343" y="6426183"/>
          <a:ext cx="1748770" cy="365760"/>
        </p:xfrm>
        <a:graphic>
          <a:graphicData uri="http://schemas.openxmlformats.org/drawingml/2006/table">
            <a:tbl>
              <a:tblPr/>
              <a:tblGrid>
                <a:gridCol w="1748770">
                  <a:extLst>
                    <a:ext uri="{9D8B030D-6E8A-4147-A177-3AD203B41FA5}">
                      <a16:colId xmlns:a16="http://schemas.microsoft.com/office/drawing/2014/main" val="517910392"/>
                    </a:ext>
                  </a:extLst>
                </a:gridCol>
              </a:tblGrid>
              <a:tr h="352895">
                <a:tc>
                  <a:txBody>
                    <a:bodyPr/>
                    <a:lstStyle/>
                    <a:p>
                      <a:r>
                        <a:rPr lang="en-US" dirty="0" smtClean="0"/>
                        <a:t>Users removed…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839745"/>
                  </a:ext>
                </a:extLst>
              </a:tr>
            </a:tbl>
          </a:graphicData>
        </a:graphic>
      </p:graphicFrame>
      <p:cxnSp>
        <p:nvCxnSpPr>
          <p:cNvPr id="55" name="Straight Arrow Connector 54"/>
          <p:cNvCxnSpPr>
            <a:endCxn id="54" idx="1"/>
          </p:cNvCxnSpPr>
          <p:nvPr/>
        </p:nvCxnSpPr>
        <p:spPr>
          <a:xfrm>
            <a:off x="4380367" y="6266596"/>
            <a:ext cx="1624976" cy="34246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2638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32" y="59143"/>
            <a:ext cx="10515600" cy="1105472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sz="4800" b="1" dirty="0" err="1" smtClean="0"/>
              <a:t>Mongodb</a:t>
            </a:r>
            <a:r>
              <a:rPr lang="en-US" sz="4800" b="1" dirty="0" smtClean="0"/>
              <a:t> Transaction session </a:t>
            </a:r>
            <a:endParaRPr lang="en-IN" sz="4800" b="1" dirty="0"/>
          </a:p>
        </p:txBody>
      </p:sp>
      <p:sp>
        <p:nvSpPr>
          <p:cNvPr id="3" name="Rectangle 2"/>
          <p:cNvSpPr/>
          <p:nvPr/>
        </p:nvSpPr>
        <p:spPr>
          <a:xfrm>
            <a:off x="74646" y="1164615"/>
            <a:ext cx="567994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Segoe WPC"/>
              </a:rPr>
              <a:t>A </a:t>
            </a:r>
            <a:r>
              <a:rPr lang="en-US" sz="3200" b="1" dirty="0">
                <a:latin typeface="Segoe WPC"/>
              </a:rPr>
              <a:t>MongoDB Transaction Session</a:t>
            </a:r>
            <a:r>
              <a:rPr lang="en-US" sz="3200" dirty="0">
                <a:latin typeface="Segoe WPC"/>
              </a:rPr>
              <a:t> is a way to group multiple database operations together so they either </a:t>
            </a:r>
            <a:r>
              <a:rPr lang="en-US" sz="3200" b="1" dirty="0">
                <a:latin typeface="Segoe WPC"/>
              </a:rPr>
              <a:t>ALL succeed</a:t>
            </a:r>
            <a:r>
              <a:rPr lang="en-US" sz="3200" dirty="0">
                <a:latin typeface="Segoe WPC"/>
              </a:rPr>
              <a:t> or </a:t>
            </a:r>
            <a:r>
              <a:rPr lang="en-US" sz="3200" b="1" dirty="0">
                <a:latin typeface="Segoe WPC"/>
              </a:rPr>
              <a:t>ALL fail</a:t>
            </a:r>
            <a:r>
              <a:rPr lang="en-US" sz="3200" dirty="0">
                <a:latin typeface="Segoe WPC"/>
              </a:rPr>
              <a:t> as a single unit. It's like a safety net for your data integrity.</a:t>
            </a:r>
            <a:endParaRPr lang="en-IN" sz="3200" dirty="0"/>
          </a:p>
        </p:txBody>
      </p:sp>
      <p:sp>
        <p:nvSpPr>
          <p:cNvPr id="4" name="TextBox 3"/>
          <p:cNvSpPr txBox="1"/>
          <p:nvPr/>
        </p:nvSpPr>
        <p:spPr>
          <a:xfrm rot="189090">
            <a:off x="8605115" y="307683"/>
            <a:ext cx="2855944" cy="58477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All or nothing</a:t>
            </a:r>
            <a:endParaRPr lang="en-IN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356" y="1772042"/>
            <a:ext cx="5893916" cy="50712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7551" b="23946"/>
          <a:stretch/>
        </p:blipFill>
        <p:spPr>
          <a:xfrm>
            <a:off x="6333419" y="1358708"/>
            <a:ext cx="4515562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7139"/>
          <a:stretch/>
        </p:blipFill>
        <p:spPr>
          <a:xfrm>
            <a:off x="74646" y="4719072"/>
            <a:ext cx="5716451" cy="199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187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2" y="0"/>
            <a:ext cx="9984734" cy="511112"/>
          </a:xfrm>
          <a:solidFill>
            <a:srgbClr val="FFFF00"/>
          </a:solidFill>
        </p:spPr>
        <p:txBody>
          <a:bodyPr>
            <a:normAutofit fontScale="90000"/>
          </a:bodyPr>
          <a:lstStyle/>
          <a:p>
            <a:r>
              <a:rPr lang="en-US" dirty="0" err="1" smtClean="0"/>
              <a:t>RemoveUser</a:t>
            </a:r>
            <a:r>
              <a:rPr lang="en-US" dirty="0" smtClean="0"/>
              <a:t> with </a:t>
            </a:r>
            <a:r>
              <a:rPr lang="en-US" dirty="0" err="1" smtClean="0"/>
              <a:t>mongodb</a:t>
            </a:r>
            <a:r>
              <a:rPr lang="en-US" dirty="0" smtClean="0"/>
              <a:t> transaction session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288"/>
            <a:ext cx="4829254" cy="54958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26049"/>
          <a:stretch/>
        </p:blipFill>
        <p:spPr>
          <a:xfrm>
            <a:off x="5186095" y="612199"/>
            <a:ext cx="3180665" cy="22667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72654"/>
          <a:stretch/>
        </p:blipFill>
        <p:spPr>
          <a:xfrm>
            <a:off x="485146" y="5955432"/>
            <a:ext cx="3437630" cy="9059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095" y="2730788"/>
            <a:ext cx="5649545" cy="412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060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Message.route.js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66" y="1677296"/>
            <a:ext cx="8393173" cy="30299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853" y="745137"/>
            <a:ext cx="5364962" cy="56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5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" y="29669"/>
            <a:ext cx="2907792" cy="629984"/>
          </a:xfrm>
          <a:solidFill>
            <a:srgbClr val="FFFF00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Post routes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3506"/>
            <a:ext cx="8461248" cy="632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2755392" cy="649859"/>
          </a:xfrm>
          <a:solidFill>
            <a:srgbClr val="FFFF00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User routes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9859"/>
            <a:ext cx="7383172" cy="646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6971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776" y="365125"/>
            <a:ext cx="10860024" cy="933323"/>
          </a:xfrm>
        </p:spPr>
        <p:txBody>
          <a:bodyPr/>
          <a:lstStyle/>
          <a:p>
            <a:r>
              <a:rPr lang="en-US" dirty="0" smtClean="0"/>
              <a:t>Then we will populate to get the details of post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34" y="1766910"/>
            <a:ext cx="9416989" cy="369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90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1534</TotalTime>
  <Words>2650</Words>
  <Application>Microsoft Office PowerPoint</Application>
  <PresentationFormat>Widescreen</PresentationFormat>
  <Paragraphs>386</Paragraphs>
  <Slides>97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4" baseType="lpstr">
      <vt:lpstr>Arial</vt:lpstr>
      <vt:lpstr>Arial Unicode MS</vt:lpstr>
      <vt:lpstr>Calibri</vt:lpstr>
      <vt:lpstr>Calibri Light</vt:lpstr>
      <vt:lpstr>Consolas</vt:lpstr>
      <vt:lpstr>Segoe WPC</vt:lpstr>
      <vt:lpstr>Office Theme</vt:lpstr>
      <vt:lpstr>PowerPoint Presentation</vt:lpstr>
      <vt:lpstr>Step1: npm init-y</vt:lpstr>
      <vt:lpstr>Step2: npm i express mongoose dotenv cors bcryptjs jsonwebtoken nodemon</vt:lpstr>
      <vt:lpstr>PowerPoint Presentation</vt:lpstr>
      <vt:lpstr>PowerPoint Presentation</vt:lpstr>
      <vt:lpstr>Running Nodemon</vt:lpstr>
      <vt:lpstr>index.js</vt:lpstr>
      <vt:lpstr>Cookie parser and url encoded</vt:lpstr>
      <vt:lpstr>CORS(cross origin resourse sharing)</vt:lpstr>
      <vt:lpstr>First API</vt:lpstr>
      <vt:lpstr>Mongodb database working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Creating env file</vt:lpstr>
      <vt:lpstr>PowerPoint Presentation</vt:lpstr>
      <vt:lpstr>This is the way of accessing the variables of  env file… process.env.variable_name here we have used || means if it is not available then use 5000 </vt:lpstr>
      <vt:lpstr>Connecting with database</vt:lpstr>
      <vt:lpstr>PowerPoint Presentation</vt:lpstr>
      <vt:lpstr>PowerPoint Presentation</vt:lpstr>
      <vt:lpstr>Now we will create models and schema for db</vt:lpstr>
      <vt:lpstr>Creating the userSchema</vt:lpstr>
      <vt:lpstr>PowerPoint Presentation</vt:lpstr>
      <vt:lpstr>Creating post.model.js Schema</vt:lpstr>
      <vt:lpstr>Creating comment Schema</vt:lpstr>
      <vt:lpstr>PowerPoint Presentation</vt:lpstr>
      <vt:lpstr>PowerPoint Presentation</vt:lpstr>
      <vt:lpstr>PowerPoint Presentation</vt:lpstr>
      <vt:lpstr>Now till now the database work is done</vt:lpstr>
      <vt:lpstr>PowerPoint Presentation</vt:lpstr>
      <vt:lpstr>Bcrypt --- Hashing Password</vt:lpstr>
      <vt:lpstr>Bcrypt – compare method</vt:lpstr>
      <vt:lpstr>Token</vt:lpstr>
      <vt:lpstr>Token</vt:lpstr>
      <vt:lpstr>PowerPoint Presentation</vt:lpstr>
      <vt:lpstr>Logout   simply set empty token , maxage = 0</vt:lpstr>
      <vt:lpstr>getProfile function</vt:lpstr>
      <vt:lpstr>Middleware to check authentication</vt:lpstr>
      <vt:lpstr>Cloudinary</vt:lpstr>
      <vt:lpstr>datauri</vt:lpstr>
      <vt:lpstr>PowerPoint Presentation</vt:lpstr>
      <vt:lpstr>EditProfile – Cloudinary and dataUri</vt:lpstr>
      <vt:lpstr>getSuggestedUser </vt:lpstr>
      <vt:lpstr>Follow or unfollow function</vt:lpstr>
      <vt:lpstr>PowerPoint Presentation</vt:lpstr>
      <vt:lpstr>Routes</vt:lpstr>
      <vt:lpstr>Multer</vt:lpstr>
      <vt:lpstr>Multer</vt:lpstr>
      <vt:lpstr>Here we have created the routers</vt:lpstr>
      <vt:lpstr>PowerPoint Presentation</vt:lpstr>
      <vt:lpstr>ThunderClient– Testing the api</vt:lpstr>
      <vt:lpstr>PowerPoint Presentation</vt:lpstr>
      <vt:lpstr>PowerPoint Presentation</vt:lpstr>
      <vt:lpstr>Login api testing</vt:lpstr>
      <vt:lpstr>token</vt:lpstr>
      <vt:lpstr>Logout api testing</vt:lpstr>
      <vt:lpstr>Getting the user details using id</vt:lpstr>
      <vt:lpstr>Edit profile api testing with sending data</vt:lpstr>
      <vt:lpstr>PowerPoint Presentation</vt:lpstr>
      <vt:lpstr>Suggested api testing</vt:lpstr>
      <vt:lpstr>PowerPoint Presentation</vt:lpstr>
      <vt:lpstr>Follow and unfollow api testing</vt:lpstr>
      <vt:lpstr>Now till now we have build and tested the api</vt:lpstr>
      <vt:lpstr>Sharp</vt:lpstr>
      <vt:lpstr>Now we are building post model using sharp, and more</vt:lpstr>
      <vt:lpstr>Adding new post function</vt:lpstr>
      <vt:lpstr>PowerPoint Presentation</vt:lpstr>
      <vt:lpstr>PowerPoint Presentation</vt:lpstr>
      <vt:lpstr>When we highlight a post..then its username and other things are shown..so this is for that</vt:lpstr>
      <vt:lpstr>Updated version of getAllPosts </vt:lpstr>
      <vt:lpstr>PowerPoint Presentation</vt:lpstr>
      <vt:lpstr>getUserPost</vt:lpstr>
      <vt:lpstr>likepost</vt:lpstr>
      <vt:lpstr>PowerPoint Presentation</vt:lpstr>
      <vt:lpstr>dislikePost</vt:lpstr>
      <vt:lpstr>addComment</vt:lpstr>
      <vt:lpstr>Getting coments of post</vt:lpstr>
      <vt:lpstr>DeletePost</vt:lpstr>
      <vt:lpstr>This is the bookmark post logic</vt:lpstr>
      <vt:lpstr>sendMessage</vt:lpstr>
      <vt:lpstr>PowerPoint Presentation</vt:lpstr>
      <vt:lpstr>getMessage function</vt:lpstr>
      <vt:lpstr>PowerPoint Presentation</vt:lpstr>
      <vt:lpstr>SearchUser function</vt:lpstr>
      <vt:lpstr>seeFollowers </vt:lpstr>
      <vt:lpstr>seeFollowing</vt:lpstr>
      <vt:lpstr>removeUser</vt:lpstr>
      <vt:lpstr>PowerPoint Presentation</vt:lpstr>
      <vt:lpstr>Mongodb Transaction session </vt:lpstr>
      <vt:lpstr>RemoveUser with mongodb transaction session</vt:lpstr>
      <vt:lpstr>Message.route.js</vt:lpstr>
      <vt:lpstr>Post routes</vt:lpstr>
      <vt:lpstr>User routes</vt:lpstr>
      <vt:lpstr>Then we will populate to get the details of post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127</cp:revision>
  <dcterms:created xsi:type="dcterms:W3CDTF">2025-09-23T11:13:44Z</dcterms:created>
  <dcterms:modified xsi:type="dcterms:W3CDTF">2025-10-05T11:35:20Z</dcterms:modified>
</cp:coreProperties>
</file>